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56" r:id="rId2"/>
    <p:sldId id="287" r:id="rId3"/>
    <p:sldId id="288" r:id="rId4"/>
    <p:sldId id="266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70" r:id="rId13"/>
    <p:sldId id="296" r:id="rId14"/>
    <p:sldId id="297" r:id="rId15"/>
    <p:sldId id="298" r:id="rId16"/>
    <p:sldId id="299" r:id="rId17"/>
    <p:sldId id="300" r:id="rId18"/>
    <p:sldId id="302" r:id="rId19"/>
    <p:sldId id="269" r:id="rId20"/>
    <p:sldId id="301" r:id="rId21"/>
    <p:sldId id="303" r:id="rId22"/>
    <p:sldId id="304" r:id="rId23"/>
    <p:sldId id="305" r:id="rId24"/>
    <p:sldId id="306" r:id="rId25"/>
    <p:sldId id="271" r:id="rId26"/>
    <p:sldId id="275" r:id="rId27"/>
    <p:sldId id="277" r:id="rId28"/>
    <p:sldId id="307" r:id="rId29"/>
    <p:sldId id="308" r:id="rId30"/>
    <p:sldId id="282" r:id="rId31"/>
    <p:sldId id="283" r:id="rId32"/>
    <p:sldId id="284" r:id="rId33"/>
    <p:sldId id="285" r:id="rId34"/>
    <p:sldId id="286" r:id="rId35"/>
  </p:sldIdLst>
  <p:sldSz cx="12192000" cy="6858000"/>
  <p:notesSz cx="6858000" cy="9144000"/>
  <p:custDataLst>
    <p:tags r:id="rId3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280B"/>
    <a:srgbClr val="000000"/>
    <a:srgbClr val="FFFFFF"/>
    <a:srgbClr val="942D0B"/>
    <a:srgbClr val="F6BF73"/>
    <a:srgbClr val="F9D4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25E5076-3810-47DD-B79F-674D7AD40C0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1655" autoAdjust="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805758-D2E5-47F1-BDC8-64F96AB837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A4D7A7-60FE-4B51-8D3B-098FB2A1B3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66161-D383-45DC-9645-1D21647A8641}" type="datetimeFigureOut">
              <a:rPr lang="en-US" smtClean="0"/>
              <a:t>12/5/2022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48030B-DA71-4B18-AA7C-F991BCB518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D65FCA-070F-4A6D-A2E0-D5EBEAABC9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4D2B8-7AFA-4F86-9DF3-A6BBE4E238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34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789D0-CA34-4934-A369-C3113E12A3EF}" type="datetimeFigureOut">
              <a:rPr lang="en-US" smtClean="0"/>
              <a:t>12/5/2022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79418-37EB-4378-AD22-89DBB000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642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Description of what you learned in your own words on one side.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Include information about the topic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Details about the topic will also be helpful here.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Tell the story of your learning experience.  Just like a story there should always be a beginning, middle and an end.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On the other side, you can add a graphic that provides evidence of what you learned.</a:t>
            </a:r>
          </a:p>
          <a:p>
            <a:endParaRPr lang="en-US" dirty="0"/>
          </a:p>
          <a:p>
            <a:r>
              <a:rPr lang="en-US" dirty="0"/>
              <a:t>Feel free to use more than one slide to reflect upon your process.  It also helps to add some video of your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91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What steps will you be taking as a result of this learning experience?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Did you learn from any failed experiences?  How will you do things differently?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What advice will you give to others so they can learn from your experiences?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How can you share what you learned with a real-world audience?  </a:t>
            </a:r>
          </a:p>
          <a:p>
            <a:endParaRPr lang="en-US" dirty="0"/>
          </a:p>
          <a:p>
            <a:r>
              <a:rPr lang="en-US" b="1" dirty="0"/>
              <a:t>Some examples of next steps might be: </a:t>
            </a:r>
          </a:p>
          <a:p>
            <a:pPr marL="228600" indent="-228600">
              <a:buAutoNum type="arabicPeriod"/>
            </a:pPr>
            <a:r>
              <a:rPr lang="en-US" dirty="0"/>
              <a:t>After</a:t>
            </a:r>
            <a:r>
              <a:rPr lang="en-US" baseline="0" dirty="0"/>
              <a:t> delivering my first persuasive presentation, I am thinking about joining the debate team.</a:t>
            </a:r>
          </a:p>
          <a:p>
            <a:pPr marL="228600" indent="-228600">
              <a:buAutoNum type="arabicPeriod"/>
            </a:pPr>
            <a:r>
              <a:rPr lang="en-US" baseline="0" dirty="0"/>
              <a:t>After making my first film, I’m considering entering it in our school film festival or local film festival.</a:t>
            </a:r>
          </a:p>
          <a:p>
            <a:pPr marL="228600" indent="-228600">
              <a:buAutoNum type="arabicPeriod"/>
            </a:pPr>
            <a:r>
              <a:rPr lang="en-US" baseline="0" dirty="0"/>
              <a:t>After connecting with this career expert, I’d like to do some research on that career field because it sounds interesting to me.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This SmartArt allows you add images and text to help outline your process.  If a picture is worth a thousand words, then pictures and words should help you communicate this reflection on learning perfectly!  You can always click on Insert&gt;SmartArt to change this graphic or select the graphic and click on the Design contextual menu to change the colors.</a:t>
            </a:r>
          </a:p>
          <a:p>
            <a:endParaRPr lang="en-US" dirty="0"/>
          </a:p>
          <a:p>
            <a:r>
              <a:rPr lang="en-US" dirty="0"/>
              <a:t>Feel free to use more than one slide to share your next steps.  It also helps to add some video content to explain your message.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816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Description of what you learned in your own words on one side.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Include information about the topic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Details about the topic will also be helpful here.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Tell the story of your learning experience.  Just like a story there should always be a beginning, middle and an end.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On the other side, you can add a graphic that provides evidence of what you learned.</a:t>
            </a:r>
          </a:p>
          <a:p>
            <a:endParaRPr lang="en-US" dirty="0"/>
          </a:p>
          <a:p>
            <a:r>
              <a:rPr lang="en-US" dirty="0"/>
              <a:t>Feel free to use more than one slide to reflect upon your process.  It also helps to add some video of your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790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Description of what you learned in your own words on one side.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Include information about the topic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Details about the topic will also be helpful here.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Tell the story of your learning experience.  Just like a story there should always be a beginning, middle and an end.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On the other side, you can add a graphic that provides evidence of what you learned.</a:t>
            </a:r>
          </a:p>
          <a:p>
            <a:endParaRPr lang="en-US" dirty="0"/>
          </a:p>
          <a:p>
            <a:r>
              <a:rPr lang="en-US" dirty="0"/>
              <a:t>Feel free to use more than one slide to reflect upon your process.  It also helps to add some video of your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430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Description of what you learned in your own words on one side.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Include information about the topic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Details about the topic will also be helpful here.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Tell the story of your learning experience.  Just like a story there should always be a beginning, middle and an end.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On the other side, you can add a graphic that provides evidence of what you learned.</a:t>
            </a:r>
          </a:p>
          <a:p>
            <a:endParaRPr lang="en-US" dirty="0"/>
          </a:p>
          <a:p>
            <a:r>
              <a:rPr lang="en-US" dirty="0"/>
              <a:t>Feel free to use more than one slide to reflect upon your process.  It also helps to add some video of your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783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Description of what you learned in your own words on one side.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Include information about the topic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Details about the topic will also be helpful here.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Tell the story of your learning experience.  Just like a story there should always be a beginning, middle and an end.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On the other side, you can add a graphic that provides evidence of what you learned.</a:t>
            </a:r>
          </a:p>
          <a:p>
            <a:endParaRPr lang="en-US" dirty="0"/>
          </a:p>
          <a:p>
            <a:r>
              <a:rPr lang="en-US" dirty="0"/>
              <a:t>Feel free to use more than one slide to reflect upon your process.  It also helps to add some video of your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377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Description of what you learned in your own words on one side.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Include information about the topic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Details about the topic will also be helpful here.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Tell the story of your learning experience.  Just like a story there should always be a beginning, middle and an end.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On the other side, you can add a graphic that provides evidence of what you learned.</a:t>
            </a:r>
          </a:p>
          <a:p>
            <a:endParaRPr lang="en-US" dirty="0"/>
          </a:p>
          <a:p>
            <a:r>
              <a:rPr lang="en-US" dirty="0"/>
              <a:t>Feel free to use more than one slide to reflect upon your process.  It also helps to add some video of your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073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D826893-9059-400D-A708-615823828BC9}"/>
              </a:ext>
            </a:extLst>
          </p:cNvPr>
          <p:cNvGrpSpPr/>
          <p:nvPr userDrawn="1"/>
        </p:nvGrpSpPr>
        <p:grpSpPr bwMode="ltGray">
          <a:xfrm>
            <a:off x="7232499" y="-159283"/>
            <a:ext cx="4959501" cy="5525761"/>
            <a:chOff x="7232499" y="-159283"/>
            <a:chExt cx="4959501" cy="5525761"/>
          </a:xfrm>
          <a:solidFill>
            <a:srgbClr val="76280B">
              <a:alpha val="60000"/>
            </a:srgbClr>
          </a:solidFill>
        </p:grpSpPr>
        <p:pic>
          <p:nvPicPr>
            <p:cNvPr id="10" name="Graphic 9" descr="Single gear">
              <a:extLst>
                <a:ext uri="{FF2B5EF4-FFF2-40B4-BE49-F238E27FC236}">
                  <a16:creationId xmlns:a16="http://schemas.microsoft.com/office/drawing/2014/main" id="{4BD7AE3B-6321-488C-8378-B441F7AC62C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1" name="Graphic 10" descr="Single gear">
              <a:extLst>
                <a:ext uri="{FF2B5EF4-FFF2-40B4-BE49-F238E27FC236}">
                  <a16:creationId xmlns:a16="http://schemas.microsoft.com/office/drawing/2014/main" id="{52566813-48BF-44A8-9FBD-C9035FDE14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C9098912-FEFB-4951-B070-7ED0F1D455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486478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7187CCFC-946C-4708-98C2-CC97857A51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 bwMode="ltGray">
          <a:xfrm>
            <a:off x="1704975" y="2598834"/>
            <a:ext cx="8782050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293" y="2742465"/>
            <a:ext cx="8494463" cy="1373070"/>
          </a:xfrm>
        </p:spPr>
        <p:txBody>
          <a:bodyPr anchor="b">
            <a:noAutofit/>
          </a:bodyPr>
          <a:lstStyle>
            <a:lvl1pPr algn="ctr">
              <a:defRPr sz="5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799" y="4394039"/>
            <a:ext cx="8493957" cy="11176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12956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12/5/2022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42296" y="5936188"/>
            <a:ext cx="687066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A59AF3-34E3-4F2D-B219-533C8164A410}"/>
              </a:ext>
            </a:extLst>
          </p:cNvPr>
          <p:cNvSpPr/>
          <p:nvPr userDrawn="1"/>
        </p:nvSpPr>
        <p:spPr>
          <a:xfrm>
            <a:off x="0" y="2590078"/>
            <a:ext cx="1602997" cy="1660332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98DDA9-3997-4600-985C-44C2CABD0BA3}"/>
              </a:ext>
            </a:extLst>
          </p:cNvPr>
          <p:cNvSpPr/>
          <p:nvPr userDrawn="1"/>
        </p:nvSpPr>
        <p:spPr>
          <a:xfrm>
            <a:off x="10606797" y="2590077"/>
            <a:ext cx="1602997" cy="166033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03518" y="2750779"/>
            <a:ext cx="1171888" cy="1356442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88968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C2D2AED-B2EF-46D8-BC7C-81AE25C80786}"/>
              </a:ext>
            </a:extLst>
          </p:cNvPr>
          <p:cNvGrpSpPr/>
          <p:nvPr userDrawn="1"/>
        </p:nvGrpSpPr>
        <p:grpSpPr bwMode="ltGray">
          <a:xfrm>
            <a:off x="7232499" y="-159283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8" name="Graphic 7" descr="Single gear">
              <a:extLst>
                <a:ext uri="{FF2B5EF4-FFF2-40B4-BE49-F238E27FC236}">
                  <a16:creationId xmlns:a16="http://schemas.microsoft.com/office/drawing/2014/main" id="{2F9289FC-9317-4EC5-8064-00D34185019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9" name="Graphic 8" descr="Single gear">
              <a:extLst>
                <a:ext uri="{FF2B5EF4-FFF2-40B4-BE49-F238E27FC236}">
                  <a16:creationId xmlns:a16="http://schemas.microsoft.com/office/drawing/2014/main" id="{09784D29-4AB9-4581-A176-2BC2AD58F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10" name="Graphic 9" descr="Single gear">
              <a:extLst>
                <a:ext uri="{FF2B5EF4-FFF2-40B4-BE49-F238E27FC236}">
                  <a16:creationId xmlns:a16="http://schemas.microsoft.com/office/drawing/2014/main" id="{25EF2775-3EFB-4A64-8FAF-4D8B56AE07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11" name="Graphic 10" descr="Single gear">
              <a:extLst>
                <a:ext uri="{FF2B5EF4-FFF2-40B4-BE49-F238E27FC236}">
                  <a16:creationId xmlns:a16="http://schemas.microsoft.com/office/drawing/2014/main" id="{A34C11DA-4074-454D-800C-0FC5FBF1CD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12/5/2022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5406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F6BBB30-80DB-4A1B-9DD3-A090C4EF2F33}"/>
              </a:ext>
            </a:extLst>
          </p:cNvPr>
          <p:cNvGrpSpPr/>
          <p:nvPr userDrawn="1"/>
        </p:nvGrpSpPr>
        <p:grpSpPr bwMode="ltGray">
          <a:xfrm rot="5400000">
            <a:off x="7251814" y="1766245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18" name="Graphic 17" descr="Single gear">
              <a:extLst>
                <a:ext uri="{FF2B5EF4-FFF2-40B4-BE49-F238E27FC236}">
                  <a16:creationId xmlns:a16="http://schemas.microsoft.com/office/drawing/2014/main" id="{4FC3313D-A401-4847-ABED-CDF1803D067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id="{62BA598A-71EC-4BD4-8924-8F16E990AF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20" name="Graphic 19" descr="Single gear">
              <a:extLst>
                <a:ext uri="{FF2B5EF4-FFF2-40B4-BE49-F238E27FC236}">
                  <a16:creationId xmlns:a16="http://schemas.microsoft.com/office/drawing/2014/main" id="{2086399E-589B-48EE-B396-961A783106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21" name="Graphic 20" descr="Single gear">
              <a:extLst>
                <a:ext uri="{FF2B5EF4-FFF2-40B4-BE49-F238E27FC236}">
                  <a16:creationId xmlns:a16="http://schemas.microsoft.com/office/drawing/2014/main" id="{F2A039E4-F69C-4905-B047-6891B77F8C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970240"/>
            <a:ext cx="10437812" cy="3211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75260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-3554" y="609600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9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8446" y="2336873"/>
            <a:ext cx="5608336" cy="359931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29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303581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12/5/2022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2921" y="5936188"/>
            <a:ext cx="687066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0074" y="753227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20702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F6BBB30-80DB-4A1B-9DD3-A090C4EF2F33}"/>
              </a:ext>
            </a:extLst>
          </p:cNvPr>
          <p:cNvGrpSpPr/>
          <p:nvPr userDrawn="1"/>
        </p:nvGrpSpPr>
        <p:grpSpPr bwMode="ltGray">
          <a:xfrm rot="5400000">
            <a:off x="7251814" y="1766245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18" name="Graphic 17" descr="Single gear">
              <a:extLst>
                <a:ext uri="{FF2B5EF4-FFF2-40B4-BE49-F238E27FC236}">
                  <a16:creationId xmlns:a16="http://schemas.microsoft.com/office/drawing/2014/main" id="{4FC3313D-A401-4847-ABED-CDF1803D067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id="{62BA598A-71EC-4BD4-8924-8F16E990AF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20" name="Graphic 19" descr="Single gear">
              <a:extLst>
                <a:ext uri="{FF2B5EF4-FFF2-40B4-BE49-F238E27FC236}">
                  <a16:creationId xmlns:a16="http://schemas.microsoft.com/office/drawing/2014/main" id="{2086399E-589B-48EE-B396-961A783106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21" name="Graphic 20" descr="Single gear">
              <a:extLst>
                <a:ext uri="{FF2B5EF4-FFF2-40B4-BE49-F238E27FC236}">
                  <a16:creationId xmlns:a16="http://schemas.microsoft.com/office/drawing/2014/main" id="{F2A039E4-F69C-4905-B047-6891B77F8C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970240"/>
            <a:ext cx="10437812" cy="3211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75260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-3554" y="609600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9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2922" y="2336872"/>
            <a:ext cx="2620817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303581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12/5/2022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2921" y="5936188"/>
            <a:ext cx="687066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0074" y="753227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5E59F855-D2A7-4662-804E-17B59CD1A4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13022" y="2327474"/>
            <a:ext cx="6833757" cy="36087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5739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1090482"/>
          </a:xfrm>
        </p:spPr>
        <p:txBody>
          <a:bodyPr anchor="ctr" anchorCtr="0">
            <a:normAutofit/>
          </a:bodyPr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12/5/2022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SmartArt Placeholder 12">
            <a:extLst>
              <a:ext uri="{FF2B5EF4-FFF2-40B4-BE49-F238E27FC236}">
                <a16:creationId xmlns:a16="http://schemas.microsoft.com/office/drawing/2014/main" id="{DBD7FBFD-679C-4A5B-A176-220004B60453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680321" y="386862"/>
            <a:ext cx="9614617" cy="3867638"/>
          </a:xfrm>
        </p:spPr>
        <p:txBody>
          <a:bodyPr/>
          <a:lstStyle/>
          <a:p>
            <a:r>
              <a:rPr lang="en-US" noProof="0"/>
              <a:t>Click icon to add SmartArt graphic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25996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2B243BA-55F2-42F1-B294-0EB708FCD888}"/>
              </a:ext>
            </a:extLst>
          </p:cNvPr>
          <p:cNvGrpSpPr/>
          <p:nvPr userDrawn="1"/>
        </p:nvGrpSpPr>
        <p:grpSpPr>
          <a:xfrm rot="10800000">
            <a:off x="108452" y="75467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46408269-63CF-4017-AC0D-C35B044D307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7A3695B4-ADE3-45A9-8119-67D5F83A8C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6B8F0030-0551-4558-8533-64D2E4838D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59607E3E-29E0-44E4-899A-0955FA4D36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id="{AD4251FC-462A-4B83-9F84-2358E52E31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12/5/2022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14006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D7FCAB52-C8F0-4659-9B95-C792632631CE}"/>
              </a:ext>
            </a:extLst>
          </p:cNvPr>
          <p:cNvGrpSpPr/>
          <p:nvPr userDrawn="1"/>
        </p:nvGrpSpPr>
        <p:grpSpPr bwMode="ltGray">
          <a:xfrm rot="5400000">
            <a:off x="7251814" y="1766245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id="{5E98770F-9E46-4F69-9A76-F671813AF57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20" name="Graphic 19" descr="Single gear">
              <a:extLst>
                <a:ext uri="{FF2B5EF4-FFF2-40B4-BE49-F238E27FC236}">
                  <a16:creationId xmlns:a16="http://schemas.microsoft.com/office/drawing/2014/main" id="{F08BF8CF-C3C2-4767-B88B-DE07E6A628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21" name="Graphic 20" descr="Single gear">
              <a:extLst>
                <a:ext uri="{FF2B5EF4-FFF2-40B4-BE49-F238E27FC236}">
                  <a16:creationId xmlns:a16="http://schemas.microsoft.com/office/drawing/2014/main" id="{E63AFEB7-4AAE-448E-8B0B-C2F2287771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22" name="Graphic 21" descr="Single gear">
              <a:extLst>
                <a:ext uri="{FF2B5EF4-FFF2-40B4-BE49-F238E27FC236}">
                  <a16:creationId xmlns:a16="http://schemas.microsoft.com/office/drawing/2014/main" id="{E279C731-1AAF-453A-94B0-6CC2920395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12/5/2022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noProof="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noProof="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132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CB2BD5A-C0EC-4AC1-BBF1-851D8321B964}"/>
              </a:ext>
            </a:extLst>
          </p:cNvPr>
          <p:cNvGrpSpPr/>
          <p:nvPr userDrawn="1"/>
        </p:nvGrpSpPr>
        <p:grpSpPr>
          <a:xfrm rot="5400000">
            <a:off x="188826" y="1282475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538A56DB-6938-460F-9BB3-A0A34C234B3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E2A1D679-9D00-4DC7-82EC-B6C33270E7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8DFB6E86-77FA-4731-B7FA-5A63254A3E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982D40F0-DDB8-45E0-B9D1-5964842C73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id="{D744A42C-4948-489C-8EB2-12C65C47E9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189" y="5928628"/>
            <a:ext cx="10437812" cy="32116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1754188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-4931" y="4556102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332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7333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047994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12/5/2022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7334" y="5936188"/>
            <a:ext cx="687066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8697" y="4698039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68936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BFC60FB4-27C2-4896-9B64-2DFE33815CE2}"/>
              </a:ext>
            </a:extLst>
          </p:cNvPr>
          <p:cNvGrpSpPr/>
          <p:nvPr userDrawn="1"/>
        </p:nvGrpSpPr>
        <p:grpSpPr bwMode="ltGray">
          <a:xfrm>
            <a:off x="7232499" y="-159283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24" name="Graphic 23" descr="Single gear">
              <a:extLst>
                <a:ext uri="{FF2B5EF4-FFF2-40B4-BE49-F238E27FC236}">
                  <a16:creationId xmlns:a16="http://schemas.microsoft.com/office/drawing/2014/main" id="{EE89D477-BED5-4149-965A-0C122D97A0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25" name="Graphic 24" descr="Single gear">
              <a:extLst>
                <a:ext uri="{FF2B5EF4-FFF2-40B4-BE49-F238E27FC236}">
                  <a16:creationId xmlns:a16="http://schemas.microsoft.com/office/drawing/2014/main" id="{5CCE09A4-D09F-43A2-8459-2E9D3E9602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26" name="Graphic 25" descr="Single gear">
              <a:extLst>
                <a:ext uri="{FF2B5EF4-FFF2-40B4-BE49-F238E27FC236}">
                  <a16:creationId xmlns:a16="http://schemas.microsoft.com/office/drawing/2014/main" id="{9A46A1B3-2A0B-4FFE-AE15-A11187E434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27" name="Graphic 26" descr="Single gear">
              <a:extLst>
                <a:ext uri="{FF2B5EF4-FFF2-40B4-BE49-F238E27FC236}">
                  <a16:creationId xmlns:a16="http://schemas.microsoft.com/office/drawing/2014/main" id="{D4F4A02A-94BC-4984-A372-3B77FC854C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12/5/2022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52837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D1F89FDF-9788-47AD-B230-0314E7C8D087}"/>
              </a:ext>
            </a:extLst>
          </p:cNvPr>
          <p:cNvGrpSpPr/>
          <p:nvPr userDrawn="1"/>
        </p:nvGrpSpPr>
        <p:grpSpPr>
          <a:xfrm rot="10800000">
            <a:off x="99308" y="75467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id="{9CD6B783-A97E-437E-B4E2-F7D761F0A2E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20" name="Graphic 19" descr="Single gear">
              <a:extLst>
                <a:ext uri="{FF2B5EF4-FFF2-40B4-BE49-F238E27FC236}">
                  <a16:creationId xmlns:a16="http://schemas.microsoft.com/office/drawing/2014/main" id="{4699BB72-0480-4165-8D15-316CEED8CE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21" name="Graphic 20" descr="Single gear">
              <a:extLst>
                <a:ext uri="{FF2B5EF4-FFF2-40B4-BE49-F238E27FC236}">
                  <a16:creationId xmlns:a16="http://schemas.microsoft.com/office/drawing/2014/main" id="{685C07D9-1911-4085-8555-C992A61B10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22" name="Graphic 21" descr="Single gear">
              <a:extLst>
                <a:ext uri="{FF2B5EF4-FFF2-40B4-BE49-F238E27FC236}">
                  <a16:creationId xmlns:a16="http://schemas.microsoft.com/office/drawing/2014/main" id="{D621B3C3-2371-4ED0-BC1D-87AABF852B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23" name="Graphic 22" descr="Single gear">
              <a:extLst>
                <a:ext uri="{FF2B5EF4-FFF2-40B4-BE49-F238E27FC236}">
                  <a16:creationId xmlns:a16="http://schemas.microsoft.com/office/drawing/2014/main" id="{D7D15287-50FE-4441-BA06-D454D73F7E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76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175260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3077" y="609600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989256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12/5/2022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18596" y="5936188"/>
            <a:ext cx="687066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40493" y="748304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664D24B-EA78-4E18-9226-569365267E5E}"/>
              </a:ext>
            </a:extLst>
          </p:cNvPr>
          <p:cNvCxnSpPr/>
          <p:nvPr userDrawn="1"/>
        </p:nvCxnSpPr>
        <p:spPr>
          <a:xfrm>
            <a:off x="8571139" y="969699"/>
            <a:ext cx="0" cy="648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1">
            <a:extLst>
              <a:ext uri="{FF2B5EF4-FFF2-40B4-BE49-F238E27FC236}">
                <a16:creationId xmlns:a16="http://schemas.microsoft.com/office/drawing/2014/main" id="{5BE17E03-04A7-46ED-8623-88DFFD7E30B0}"/>
              </a:ext>
            </a:extLst>
          </p:cNvPr>
          <p:cNvSpPr txBox="1">
            <a:spLocks/>
          </p:cNvSpPr>
          <p:nvPr userDrawn="1"/>
        </p:nvSpPr>
        <p:spPr>
          <a:xfrm>
            <a:off x="2106131" y="790252"/>
            <a:ext cx="3060802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noProof="0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3840076-AFCB-4C84-8E23-85DAD3CBEF3E}"/>
              </a:ext>
            </a:extLst>
          </p:cNvPr>
          <p:cNvCxnSpPr/>
          <p:nvPr userDrawn="1"/>
        </p:nvCxnSpPr>
        <p:spPr>
          <a:xfrm>
            <a:off x="5294539" y="969699"/>
            <a:ext cx="0" cy="648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itle 50">
            <a:extLst>
              <a:ext uri="{FF2B5EF4-FFF2-40B4-BE49-F238E27FC236}">
                <a16:creationId xmlns:a16="http://schemas.microsoft.com/office/drawing/2014/main" id="{BBA20603-8433-4B38-976F-F18CF78D6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6132" y="735087"/>
            <a:ext cx="3060802" cy="1080938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EF340F6C-3335-49B0-AE89-7103CA6A7F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384611" y="735013"/>
            <a:ext cx="3060700" cy="108108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600">
                <a:latin typeface="+mj-lt"/>
              </a:defRPr>
            </a:lvl1pPr>
            <a:lvl2pPr>
              <a:defRPr sz="3600">
                <a:latin typeface="+mj-lt"/>
              </a:defRPr>
            </a:lvl2pPr>
            <a:lvl3pPr>
              <a:defRPr sz="3600">
                <a:latin typeface="+mj-lt"/>
              </a:defRPr>
            </a:lvl3pPr>
            <a:lvl4pPr>
              <a:defRPr sz="3600">
                <a:latin typeface="+mj-lt"/>
              </a:defRPr>
            </a:lvl4pPr>
            <a:lvl5pPr>
              <a:defRPr sz="3600"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1F0AD31D-2FFB-40A9-96C2-F4EE3869B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62988" y="746125"/>
            <a:ext cx="3070225" cy="10588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600">
                <a:latin typeface="+mj-lt"/>
              </a:defRPr>
            </a:lvl1pPr>
            <a:lvl2pPr algn="ctr">
              <a:defRPr sz="3600">
                <a:latin typeface="+mj-lt"/>
              </a:defRPr>
            </a:lvl2pPr>
            <a:lvl3pPr algn="ctr">
              <a:defRPr sz="3600">
                <a:latin typeface="+mj-lt"/>
              </a:defRPr>
            </a:lvl3pPr>
            <a:lvl4pPr algn="ctr">
              <a:defRPr sz="3600">
                <a:latin typeface="+mj-lt"/>
              </a:defRPr>
            </a:lvl4pPr>
            <a:lvl5pPr algn="ctr">
              <a:defRPr sz="3600"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7" name="Content Placeholder 56">
            <a:extLst>
              <a:ext uri="{FF2B5EF4-FFF2-40B4-BE49-F238E27FC236}">
                <a16:creationId xmlns:a16="http://schemas.microsoft.com/office/drawing/2014/main" id="{52B689E9-5B4C-4CC0-AAA4-847EB66C330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106131" y="2116138"/>
            <a:ext cx="3060802" cy="371316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8" name="Content Placeholder 56">
            <a:extLst>
              <a:ext uri="{FF2B5EF4-FFF2-40B4-BE49-F238E27FC236}">
                <a16:creationId xmlns:a16="http://schemas.microsoft.com/office/drawing/2014/main" id="{1D5202CC-08D0-4157-9CB3-AA1EF4A2C85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384611" y="2103211"/>
            <a:ext cx="3060802" cy="371316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9" name="Content Placeholder 56">
            <a:extLst>
              <a:ext uri="{FF2B5EF4-FFF2-40B4-BE49-F238E27FC236}">
                <a16:creationId xmlns:a16="http://schemas.microsoft.com/office/drawing/2014/main" id="{7BE8E782-50B7-4C4E-BEA5-DDA27E0F681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659892" y="2097613"/>
            <a:ext cx="3060802" cy="371316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5301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2C074DF2-6D4F-4B58-A82E-6322DB69A6CC}"/>
              </a:ext>
            </a:extLst>
          </p:cNvPr>
          <p:cNvGrpSpPr/>
          <p:nvPr userDrawn="1"/>
        </p:nvGrpSpPr>
        <p:grpSpPr bwMode="ltGray">
          <a:xfrm>
            <a:off x="7232499" y="-159283"/>
            <a:ext cx="4959501" cy="5242297"/>
            <a:chOff x="7232499" y="-159283"/>
            <a:chExt cx="4959501" cy="5242297"/>
          </a:xfrm>
          <a:solidFill>
            <a:srgbClr val="76280B">
              <a:alpha val="60000"/>
            </a:srgbClr>
          </a:solidFill>
        </p:grpSpPr>
        <p:pic>
          <p:nvPicPr>
            <p:cNvPr id="29" name="Graphic 28" descr="Single gear">
              <a:extLst>
                <a:ext uri="{FF2B5EF4-FFF2-40B4-BE49-F238E27FC236}">
                  <a16:creationId xmlns:a16="http://schemas.microsoft.com/office/drawing/2014/main" id="{B9A8CB2C-0A50-43EC-A2C7-F536FF84DE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31" name="Graphic 30" descr="Single gear">
              <a:extLst>
                <a:ext uri="{FF2B5EF4-FFF2-40B4-BE49-F238E27FC236}">
                  <a16:creationId xmlns:a16="http://schemas.microsoft.com/office/drawing/2014/main" id="{71F3D36D-2C1A-4D06-A27F-6A64AA1188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32" name="Graphic 31" descr="Single gear">
              <a:extLst>
                <a:ext uri="{FF2B5EF4-FFF2-40B4-BE49-F238E27FC236}">
                  <a16:creationId xmlns:a16="http://schemas.microsoft.com/office/drawing/2014/main" id="{61F0F601-D5AC-45C0-92B6-2376085B0D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203014"/>
              <a:ext cx="2880000" cy="2880000"/>
            </a:xfrm>
            <a:prstGeom prst="rect">
              <a:avLst/>
            </a:prstGeom>
          </p:spPr>
        </p:pic>
        <p:pic>
          <p:nvPicPr>
            <p:cNvPr id="33" name="Graphic 32" descr="Single gear">
              <a:extLst>
                <a:ext uri="{FF2B5EF4-FFF2-40B4-BE49-F238E27FC236}">
                  <a16:creationId xmlns:a16="http://schemas.microsoft.com/office/drawing/2014/main" id="{DE792A6A-B423-4979-BD59-4CD4A74069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12/5/2022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25567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Multip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E106B9E-EBA8-4369-8705-FDBBA60DC7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60549" y="2101850"/>
            <a:ext cx="4433401" cy="823913"/>
          </a:xfrm>
        </p:spPr>
        <p:txBody>
          <a:bodyPr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80D0165-A38B-4CE8-AE4D-186DBC04F8D4}"/>
              </a:ext>
            </a:extLst>
          </p:cNvPr>
          <p:cNvGrpSpPr/>
          <p:nvPr userDrawn="1"/>
        </p:nvGrpSpPr>
        <p:grpSpPr bwMode="ltGray">
          <a:xfrm rot="5400000">
            <a:off x="7251814" y="1766245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12" name="Graphic 11" descr="Single gear">
              <a:extLst>
                <a:ext uri="{FF2B5EF4-FFF2-40B4-BE49-F238E27FC236}">
                  <a16:creationId xmlns:a16="http://schemas.microsoft.com/office/drawing/2014/main" id="{90C052C9-F1E0-4264-8CAC-31B0B8F76D6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892FFF3D-7B2E-44EB-83BA-5453FEC489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CC5A9AF4-A787-49A3-83CF-889F9AEE0D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id="{B5D192A5-6FE9-49BC-9104-102935BA03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12/5/2022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F099E8F9-E092-4E4C-AB87-FB2B4EC4D0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60549" y="3044624"/>
            <a:ext cx="4433401" cy="823913"/>
          </a:xfrm>
        </p:spPr>
        <p:txBody>
          <a:bodyPr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782CF4FC-13E5-4A63-BCF2-3AF43B5F15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60549" y="3987398"/>
            <a:ext cx="4433401" cy="823913"/>
          </a:xfrm>
        </p:spPr>
        <p:txBody>
          <a:bodyPr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8523C4DE-E0C6-4EE1-9145-DA78191746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60549" y="4930171"/>
            <a:ext cx="4433401" cy="823913"/>
          </a:xfrm>
        </p:spPr>
        <p:txBody>
          <a:bodyPr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5263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EE363D07-B7E9-4C17-BF5B-ADACCCAD7C6C}"/>
              </a:ext>
            </a:extLst>
          </p:cNvPr>
          <p:cNvGrpSpPr/>
          <p:nvPr userDrawn="1"/>
        </p:nvGrpSpPr>
        <p:grpSpPr>
          <a:xfrm rot="10800000">
            <a:off x="108452" y="75467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2" name="Graphic 11" descr="Single gear">
              <a:extLst>
                <a:ext uri="{FF2B5EF4-FFF2-40B4-BE49-F238E27FC236}">
                  <a16:creationId xmlns:a16="http://schemas.microsoft.com/office/drawing/2014/main" id="{BF7F7D52-1EF2-49FA-AE87-7BE7232893F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ACC0D449-4064-40FD-A10D-BE7844EB87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1FE621D1-1FD9-49E2-99C8-0CB37634CD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0EA6856C-35D0-465E-B0CB-B889D4DA0B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id="{A493FB47-F1DA-40B8-A1F4-115CD1F708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12/5/2022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0330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BF5BF6C-5F7D-464E-B42E-D194CF355A7E}"/>
              </a:ext>
            </a:extLst>
          </p:cNvPr>
          <p:cNvGrpSpPr/>
          <p:nvPr userDrawn="1"/>
        </p:nvGrpSpPr>
        <p:grpSpPr bwMode="ltGray">
          <a:xfrm rot="5400000">
            <a:off x="7096454" y="1615369"/>
            <a:ext cx="4959501" cy="5525761"/>
            <a:chOff x="7232499" y="-159283"/>
            <a:chExt cx="4959501" cy="5525761"/>
          </a:xfrm>
          <a:solidFill>
            <a:srgbClr val="76280B">
              <a:alpha val="60000"/>
            </a:srgbClr>
          </a:solidFill>
        </p:grpSpPr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8F045C13-A0AE-4F21-8EE7-47DCE4B458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D5197B13-7446-4E28-A62C-4543D7BD63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4B5B975A-536D-4192-B3DE-875F5E141A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486478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5BB09BB4-511A-4714-92A7-D9CA09D1FD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12/5/2022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62720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1281ABC-1821-4B63-88B5-74D2B13A11AF}"/>
              </a:ext>
            </a:extLst>
          </p:cNvPr>
          <p:cNvGrpSpPr/>
          <p:nvPr userDrawn="1"/>
        </p:nvGrpSpPr>
        <p:grpSpPr>
          <a:xfrm rot="5400000">
            <a:off x="175132" y="1273331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0BD16937-7ADD-43BC-AFAD-ABA8E1E4D0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A93E95CB-8B7F-4CE0-BD90-8078D78E5B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308EA72E-9FD8-4137-AF70-2F45B4623A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7E5F03E5-E60E-40E5-996F-CE212FF642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id="{7EB0518D-8C62-493A-B053-F7B2F41290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970240"/>
            <a:ext cx="10437812" cy="3211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75260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3077" y="609600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646" y="753228"/>
            <a:ext cx="9613861" cy="108093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7645" y="2336873"/>
            <a:ext cx="4698358" cy="359931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1448" y="2336873"/>
            <a:ext cx="4700058" cy="3599316"/>
          </a:xfrm>
        </p:spPr>
        <p:txBody>
          <a:bodyPr anchor="ctr" anchorCtr="0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008306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12/5/2022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37646" y="5936188"/>
            <a:ext cx="687066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6705" y="753227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06977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90C5C8C-B074-498F-921D-CC0B5DF8FBD3}"/>
              </a:ext>
            </a:extLst>
          </p:cNvPr>
          <p:cNvGrpSpPr/>
          <p:nvPr userDrawn="1"/>
        </p:nvGrpSpPr>
        <p:grpSpPr>
          <a:xfrm rot="10800000">
            <a:off x="108452" y="75467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C270183A-92E0-49A5-B6BC-F1934676372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6E086889-5472-4B65-A156-D0B8F369C3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id="{4BCBF44F-62C7-4F40-99DF-85C459F43E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8" name="Graphic 17" descr="Single gear">
              <a:extLst>
                <a:ext uri="{FF2B5EF4-FFF2-40B4-BE49-F238E27FC236}">
                  <a16:creationId xmlns:a16="http://schemas.microsoft.com/office/drawing/2014/main" id="{ABF64D53-5ED0-4A1D-A7EA-94CDB0D37E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id="{2565C769-10BF-4E7B-B099-B4FD458436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0" y="2336873"/>
            <a:ext cx="4698358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94123" y="2336873"/>
            <a:ext cx="4700059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12/5/2022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27138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1281ABC-1821-4B63-88B5-74D2B13A11AF}"/>
              </a:ext>
            </a:extLst>
          </p:cNvPr>
          <p:cNvGrpSpPr/>
          <p:nvPr userDrawn="1"/>
        </p:nvGrpSpPr>
        <p:grpSpPr>
          <a:xfrm rot="5400000">
            <a:off x="175132" y="1273331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0BD16937-7ADD-43BC-AFAD-ABA8E1E4D0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A93E95CB-8B7F-4CE0-BD90-8078D78E5B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308EA72E-9FD8-4137-AF70-2F45B4623A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7E5F03E5-E60E-40E5-996F-CE212FF642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id="{7EB0518D-8C62-493A-B053-F7B2F41290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970240"/>
            <a:ext cx="10437812" cy="3211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75260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3077" y="609600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646" y="753228"/>
            <a:ext cx="9613861" cy="108093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008306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12/5/2022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37646" y="5936188"/>
            <a:ext cx="687066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6705" y="753227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D7CD5CF-F924-43C6-9C02-06FBC84A6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7644" y="2161725"/>
            <a:ext cx="9613861" cy="370264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3184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CA97C9F-27FA-4BCE-84C2-EA9C0347E974}"/>
              </a:ext>
            </a:extLst>
          </p:cNvPr>
          <p:cNvGrpSpPr/>
          <p:nvPr userDrawn="1"/>
        </p:nvGrpSpPr>
        <p:grpSpPr>
          <a:xfrm rot="5400000">
            <a:off x="227324" y="1282732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1" name="Graphic 10" descr="Single gear">
              <a:extLst>
                <a:ext uri="{FF2B5EF4-FFF2-40B4-BE49-F238E27FC236}">
                  <a16:creationId xmlns:a16="http://schemas.microsoft.com/office/drawing/2014/main" id="{6EEB6AF8-1385-4805-8E97-CDE431030B0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2" name="Graphic 11" descr="Single gear">
              <a:extLst>
                <a:ext uri="{FF2B5EF4-FFF2-40B4-BE49-F238E27FC236}">
                  <a16:creationId xmlns:a16="http://schemas.microsoft.com/office/drawing/2014/main" id="{1F08FE59-AC1A-4BF7-B9D5-7672C8C7D3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F44470E0-8B01-46E6-90F1-4B52CB3EFF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2FB2E216-0387-4DF4-A432-E877C96A7B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53685AA4-853C-46A8-8ADB-FA80FE59BF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12/5/2022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99344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CA97C9F-27FA-4BCE-84C2-EA9C0347E974}"/>
              </a:ext>
            </a:extLst>
          </p:cNvPr>
          <p:cNvGrpSpPr/>
          <p:nvPr userDrawn="1"/>
        </p:nvGrpSpPr>
        <p:grpSpPr>
          <a:xfrm rot="5400000">
            <a:off x="227324" y="1282732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1" name="Graphic 10" descr="Single gear">
              <a:extLst>
                <a:ext uri="{FF2B5EF4-FFF2-40B4-BE49-F238E27FC236}">
                  <a16:creationId xmlns:a16="http://schemas.microsoft.com/office/drawing/2014/main" id="{6EEB6AF8-1385-4805-8E97-CDE431030B0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2" name="Graphic 11" descr="Single gear">
              <a:extLst>
                <a:ext uri="{FF2B5EF4-FFF2-40B4-BE49-F238E27FC236}">
                  <a16:creationId xmlns:a16="http://schemas.microsoft.com/office/drawing/2014/main" id="{1F08FE59-AC1A-4BF7-B9D5-7672C8C7D3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F44470E0-8B01-46E6-90F1-4B52CB3EFF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2FB2E216-0387-4DF4-A432-E877C96A7B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53685AA4-853C-46A8-8ADB-FA80FE59BF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12/5/2022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683A405-3ADE-448E-893F-D3D2E11CCA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7819" y="2290763"/>
            <a:ext cx="8396362" cy="31003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2027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1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D6166-2B42-4F11-BAA6-8ABAE1BE810C}" type="datetimeFigureOut">
              <a:rPr lang="en-US" noProof="0" smtClean="0"/>
              <a:t>12/5/2022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2264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9" r:id="rId5"/>
    <p:sldLayoutId id="2147483665" r:id="rId6"/>
    <p:sldLayoutId id="2147483680" r:id="rId7"/>
    <p:sldLayoutId id="2147483666" r:id="rId8"/>
    <p:sldLayoutId id="2147483682" r:id="rId9"/>
    <p:sldLayoutId id="2147483667" r:id="rId10"/>
    <p:sldLayoutId id="2147483668" r:id="rId11"/>
    <p:sldLayoutId id="2147483681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8" r:id="rId18"/>
    <p:sldLayoutId id="214748367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1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1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1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8BBFB-4314-436C-A688-96F483D693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 anchorCtr="0"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17: BIẾN VÀ LỆNH GÁN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Graphic 8" descr="Book icon">
            <a:extLst>
              <a:ext uri="{FF2B5EF4-FFF2-40B4-BE49-F238E27FC236}">
                <a16:creationId xmlns:a16="http://schemas.microsoft.com/office/drawing/2014/main" id="{E26792AF-5D39-4A12-8EDD-CC09A60BD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993" y="2961000"/>
            <a:ext cx="936000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3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398585" y="918318"/>
            <a:ext cx="10034953" cy="6061234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Cú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 = &lt;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“_”.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 txBox="1">
            <a:spLocks/>
          </p:cNvSpPr>
          <p:nvPr/>
        </p:nvSpPr>
        <p:spPr>
          <a:xfrm>
            <a:off x="502810" y="199047"/>
            <a:ext cx="9613861" cy="1080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BIẾN VÀ LỆNH GÁN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82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379401" y="876276"/>
            <a:ext cx="9894277" cy="6636994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 tên biến nào dưới đây là hợp lệ trong Python?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_name              b. 12abc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My country      d. m123&amp;b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xyzABC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x, y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&gt;&gt;&gt; x = 10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&gt;&gt;&gt; y = x**2 – 1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&gt;&gt;&gt; x = x//2 + y%2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a, b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?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&gt;&gt;&gt; a, b = 2, 3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&gt;&gt;&gt; a, b =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a+b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 - b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 descr="Tổng hợp tất cả những hình ảnh dấu chấm hỏi đẹp, sáng tạo nhất - Happy Home">
            <a:extLst>
              <a:ext uri="{FF2B5EF4-FFF2-40B4-BE49-F238E27FC236}">
                <a16:creationId xmlns:a16="http://schemas.microsoft.com/office/drawing/2014/main" id="{B5F8FB28-9BAF-41A8-A508-4AB49D75D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367" y="363658"/>
            <a:ext cx="1628633" cy="172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 txBox="1">
            <a:spLocks/>
          </p:cNvSpPr>
          <p:nvPr/>
        </p:nvSpPr>
        <p:spPr>
          <a:xfrm>
            <a:off x="502810" y="199047"/>
            <a:ext cx="9613861" cy="1080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BIẾN VÀ LỆNH GÁN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27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2C4B6-A44A-491A-9345-D554EBE1B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967" y="753228"/>
            <a:ext cx="9613861" cy="108093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CÁC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PHÉP TOÁN TRÊN MỘT SỐ KIỂU DỮ LIỆU CƠ BẢN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raphic 6" descr="Steps icon">
            <a:extLst>
              <a:ext uri="{FF2B5EF4-FFF2-40B4-BE49-F238E27FC236}">
                <a16:creationId xmlns:a16="http://schemas.microsoft.com/office/drawing/2014/main" id="{CFAFD888-408F-42CB-B314-5A856047E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14505" y="817447"/>
            <a:ext cx="952500" cy="95250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 rotWithShape="1">
          <a:blip r:embed="rId5"/>
          <a:srcRect l="61440" t="39608" r="6026" b="38785"/>
          <a:stretch/>
        </p:blipFill>
        <p:spPr bwMode="auto">
          <a:xfrm>
            <a:off x="609983" y="2344297"/>
            <a:ext cx="9940786" cy="41151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4011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9950" y="2703016"/>
            <a:ext cx="102086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(**)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Python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“+”,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”–,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", chia "/",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"//",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“%”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luỹ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"**”</a:t>
            </a: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**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/, *, //, %,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+, -.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442C4B6-A44A-491A-9345-D554EBE1BC91}"/>
              </a:ext>
            </a:extLst>
          </p:cNvPr>
          <p:cNvSpPr txBox="1">
            <a:spLocks/>
          </p:cNvSpPr>
          <p:nvPr/>
        </p:nvSpPr>
        <p:spPr>
          <a:xfrm>
            <a:off x="209950" y="296028"/>
            <a:ext cx="9613861" cy="14773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CÁC PHÉP TOÁN TRÊN MỘT SỐ KIỂU DỮ LIỆU CƠ BẢN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055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5675" y="2465555"/>
            <a:ext cx="686972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 dirty="0" err="1">
                <a:solidFill>
                  <a:srgbClr val="001A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rgbClr val="001A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1A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rgbClr val="001A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1A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800" dirty="0">
                <a:solidFill>
                  <a:srgbClr val="001A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1A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1A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solidFill>
                  <a:srgbClr val="E9632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&gt;&gt;&gt;</a:t>
            </a:r>
            <a:r>
              <a:rPr lang="en-US" sz="2800" dirty="0">
                <a:solidFill>
                  <a:srgbClr val="001A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3/2+4*2**4-5//2**2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 dirty="0" err="1">
                <a:solidFill>
                  <a:srgbClr val="001A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001A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1A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-US" sz="2800" dirty="0">
                <a:solidFill>
                  <a:srgbClr val="001A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1A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1A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1A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800" dirty="0">
                <a:solidFill>
                  <a:srgbClr val="001A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solidFill>
                  <a:srgbClr val="E9632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&gt;&gt;&gt; </a:t>
            </a:r>
            <a:r>
              <a:rPr lang="en-US" sz="2800" dirty="0">
                <a:solidFill>
                  <a:srgbClr val="001A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3/2+4 * (2**4) - 5//(2**2)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 dirty="0" err="1">
                <a:solidFill>
                  <a:srgbClr val="001A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rgbClr val="001A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ý. </a:t>
            </a:r>
            <a:r>
              <a:rPr lang="en-US" sz="2800" dirty="0" err="1">
                <a:solidFill>
                  <a:srgbClr val="001A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001A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1A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1A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1A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800" dirty="0">
                <a:solidFill>
                  <a:srgbClr val="001A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1A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1A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1A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1A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1A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1A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1A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1A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1A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800" dirty="0">
                <a:solidFill>
                  <a:srgbClr val="001A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1A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1A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1A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800" dirty="0">
                <a:solidFill>
                  <a:srgbClr val="001A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1A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dirty="0">
                <a:solidFill>
                  <a:srgbClr val="001A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1A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1A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1A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1A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1A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001A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442C4B6-A44A-491A-9345-D554EBE1BC91}"/>
              </a:ext>
            </a:extLst>
          </p:cNvPr>
          <p:cNvSpPr txBox="1">
            <a:spLocks/>
          </p:cNvSpPr>
          <p:nvPr/>
        </p:nvSpPr>
        <p:spPr>
          <a:xfrm>
            <a:off x="371258" y="448427"/>
            <a:ext cx="9613861" cy="156048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CÁC PHÉP TOÁN TRÊN MỘT SỐ KIỂU DỮ LIỆU CƠ BẢN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781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3645" y="1582272"/>
            <a:ext cx="956603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solidFill>
                  <a:srgbClr val="E9632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solidFill>
                  <a:srgbClr val="E9632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9632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solidFill>
                  <a:srgbClr val="E9632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dirty="0">
                <a:solidFill>
                  <a:srgbClr val="001A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1A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1A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1A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001A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1A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rgbClr val="001A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1A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1A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1A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rgbClr val="001A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1A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1A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1A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dirty="0">
                <a:solidFill>
                  <a:srgbClr val="001A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1A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xâu</a:t>
            </a:r>
            <a:r>
              <a:rPr lang="en-US" sz="2800" dirty="0">
                <a:solidFill>
                  <a:srgbClr val="001A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1A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solidFill>
                  <a:srgbClr val="001A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1A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E9632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&gt;&gt;&gt;</a:t>
            </a:r>
            <a:r>
              <a:rPr lang="en-US" sz="2800" dirty="0">
                <a:solidFill>
                  <a:srgbClr val="001A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s1 =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E9632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&gt;&gt;&gt; 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s2 =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Nam”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E9632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&gt;&gt;&gt;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s1 + s2                      # 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Nam”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E9632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&gt;&gt;&gt;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“123”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*5                 #  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* n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“123123123123123”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E9632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&gt;&gt;&gt;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s*0     #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*n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≤ 0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rỗng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endParaRPr lang="en-US" sz="28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442C4B6-A44A-491A-9345-D554EBE1BC91}"/>
              </a:ext>
            </a:extLst>
          </p:cNvPr>
          <p:cNvSpPr txBox="1">
            <a:spLocks/>
          </p:cNvSpPr>
          <p:nvPr/>
        </p:nvSpPr>
        <p:spPr>
          <a:xfrm>
            <a:off x="398967" y="-1"/>
            <a:ext cx="9613861" cy="139930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CÁC PHÉP TOÁN TRÊN MỘT SỐ KIỂU DỮ LIỆU CƠ BẢN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607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031631" y="1636247"/>
            <a:ext cx="6096000" cy="3166824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 b="1">
                <a:solidFill>
                  <a:srgbClr val="76280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 nhớ:</a:t>
            </a:r>
            <a:endParaRPr lang="en-US" sz="2800" b="1">
              <a:solidFill>
                <a:srgbClr val="76280B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Các phép toán trên dữ liệu kiểu số: +, -, *, /, //, %, **.</a:t>
            </a:r>
            <a:endParaRPr lang="en-US" sz="280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Các phép toán trên dữ liệu kiểu xâu: + (nối xâu) và * (lặp)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442C4B6-A44A-491A-9345-D554EBE1BC91}"/>
              </a:ext>
            </a:extLst>
          </p:cNvPr>
          <p:cNvSpPr txBox="1">
            <a:spLocks/>
          </p:cNvSpPr>
          <p:nvPr/>
        </p:nvSpPr>
        <p:spPr>
          <a:xfrm>
            <a:off x="398967" y="-1"/>
            <a:ext cx="9613861" cy="139930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CÁC PHÉP TOÁN TRÊN MỘT SỐ KIỂU DỮ LIỆU CƠ BẢN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743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453662" y="1359868"/>
            <a:ext cx="6096000" cy="5618559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solidFill>
                  <a:srgbClr val="001A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Mỗi lệnh sau là đúng hay sai? Nếu đúng thì cho kết quả là bao nhiêu? 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solidFill>
                  <a:srgbClr val="E9632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&gt;&gt;&gt;</a:t>
            </a:r>
            <a:r>
              <a:rPr lang="en-US" sz="2800">
                <a:solidFill>
                  <a:srgbClr val="001A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(12- 10//2) **2- 1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solidFill>
                  <a:srgbClr val="E9632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&gt;&gt;&gt;</a:t>
            </a:r>
            <a:r>
              <a:rPr lang="en-US" sz="2800">
                <a:solidFill>
                  <a:srgbClr val="001A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(13 + 45**2) (30//12 - </a:t>
            </a:r>
            <a:r>
              <a:rPr lang="en-US" sz="2800" smtClean="0">
                <a:solidFill>
                  <a:srgbClr val="001A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5/2)</a:t>
            </a:r>
            <a:endParaRPr lang="en-US" sz="2800" smtClean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 smtClean="0">
                <a:solidFill>
                  <a:srgbClr val="001A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>
                <a:solidFill>
                  <a:srgbClr val="001A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Mỗi lệnh sau cho kết quả là xâu kí tự như thế nào?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&gt;&gt;&gt; </a:t>
            </a:r>
            <a:r>
              <a:rPr lang="en-US" sz="280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“”</a:t>
            </a:r>
            <a:r>
              <a:rPr lang="en-US" sz="280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*20 + 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“010”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&gt;&gt;&gt; 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“10” </a:t>
            </a:r>
            <a:r>
              <a:rPr lang="en-US" sz="280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“0” </a:t>
            </a:r>
            <a:r>
              <a:rPr lang="en-US" sz="280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*5</a:t>
            </a:r>
            <a:endParaRPr lang="en-US" sz="280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Tổng hợp tất cả những hình ảnh dấu chấm hỏi đẹp, sáng tạo nhất - Happy Home">
            <a:extLst>
              <a:ext uri="{FF2B5EF4-FFF2-40B4-BE49-F238E27FC236}">
                <a16:creationId xmlns:a16="http://schemas.microsoft.com/office/drawing/2014/main" id="{B5F8FB28-9BAF-41A8-A508-4AB49D75D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52" y="746280"/>
            <a:ext cx="1159710" cy="122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442C4B6-A44A-491A-9345-D554EBE1BC91}"/>
              </a:ext>
            </a:extLst>
          </p:cNvPr>
          <p:cNvSpPr txBox="1">
            <a:spLocks/>
          </p:cNvSpPr>
          <p:nvPr/>
        </p:nvSpPr>
        <p:spPr>
          <a:xfrm>
            <a:off x="398967" y="-1"/>
            <a:ext cx="9613861" cy="139930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CÁC PHÉP TOÁN TRÊN MỘT SỐ KIỂU DỮ LIỆU CƠ BẢN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282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639440" y="767254"/>
            <a:ext cx="7479323" cy="5950089"/>
          </a:xfrm>
          <a:prstGeom prst="cloudCallout">
            <a:avLst>
              <a:gd name="adj1" fmla="val -41209"/>
              <a:gd name="adj2" fmla="val 5067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vi-VN" sz="28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 sát các lệnh sau, tìm hiểu vì sao Python báo lỗi</a:t>
            </a:r>
            <a:endParaRPr lang="en-US" sz="280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&gt;&gt;&gt;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12</a:t>
            </a:r>
            <a:endParaRPr lang="en-US" sz="280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SyntaxError: invalid syntax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&gt;&gt;&gt; 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 = </a:t>
            </a:r>
            <a:r>
              <a:rPr lang="en-US" sz="2800">
                <a:solidFill>
                  <a:srgbClr val="44D07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vi-VN" sz="2800">
                <a:solidFill>
                  <a:srgbClr val="44D07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>
                <a:solidFill>
                  <a:srgbClr val="44D07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rộng"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SyntaxError: invalid syntax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 descr="Tổng hợp tất cả những hình ảnh dấu chấm hỏi đẹp, sáng tạo nhất - Happy Home">
            <a:extLst>
              <a:ext uri="{FF2B5EF4-FFF2-40B4-BE49-F238E27FC236}">
                <a16:creationId xmlns:a16="http://schemas.microsoft.com/office/drawing/2014/main" id="{B5F8FB28-9BAF-41A8-A508-4AB49D75D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9" y="5980293"/>
            <a:ext cx="829454" cy="87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59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TỪ KHÓA</a:t>
            </a:r>
            <a:endParaRPr lang="en-US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0321" y="2698844"/>
            <a:ext cx="10691064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en-US" sz="280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8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ột tập hợp các từ tiếng Anh đặc biệt được sử dụng vào mục đích riêng của ngôn ngữ lập trình, được gọi là các </a:t>
            </a:r>
            <a:r>
              <a:rPr lang="vi-VN" sz="28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 khóa (</a:t>
            </a:r>
            <a:r>
              <a:rPr lang="vi-VN" sz="2800" b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keywor</a:t>
            </a:r>
            <a:r>
              <a:rPr lang="en-US" sz="2800" b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800" b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28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 ngôn ngữ lập trình. Khi viết chương trình không được đặt tên biến hay các định danh trùng với từ khóa. </a:t>
            </a:r>
            <a:endParaRPr lang="en-US" sz="280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598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586154" y="-175335"/>
            <a:ext cx="10339754" cy="4666369"/>
          </a:xfrm>
          <a:prstGeom prst="cloudCallout">
            <a:avLst>
              <a:gd name="adj1" fmla="val -50765"/>
              <a:gd name="adj2" fmla="val 4592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 hằng đẳng thức (a + b)</a:t>
            </a:r>
            <a:r>
              <a:rPr lang="vi-VN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a</a:t>
            </a:r>
            <a:r>
              <a:rPr lang="vi-VN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+ 2ab + b</a:t>
            </a:r>
            <a:r>
              <a:rPr lang="vi-VN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 cho mọi giá trị a, b. </a:t>
            </a:r>
            <a:endParaRPr lang="en-US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 ngôn ngữ lập trình, người ta cũng dùng các kí tự hoặc nhóm các kí tự (được gọi là bi</a:t>
            </a:r>
            <a:r>
              <a:rPr lang="nl-NL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(variable) hay bi</a:t>
            </a:r>
            <a:r>
              <a:rPr lang="nl-NL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nhớ</a:t>
            </a:r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 em , sử dụng biến có những lợi ích gì?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 descr="Tổng hợp tất cả những hình ảnh dấu chấm hỏi đẹp, sáng tạo nhất - Happy Home">
            <a:extLst>
              <a:ext uri="{FF2B5EF4-FFF2-40B4-BE49-F238E27FC236}">
                <a16:creationId xmlns:a16="http://schemas.microsoft.com/office/drawing/2014/main" id="{B5F8FB28-9BAF-41A8-A508-4AB49D75D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662" y="625062"/>
            <a:ext cx="1594338" cy="133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15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0F0DF3C-547E-4753-9FB5-8604399E42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008411"/>
              </p:ext>
            </p:extLst>
          </p:nvPr>
        </p:nvGraphicFramePr>
        <p:xfrm>
          <a:off x="469306" y="1503903"/>
          <a:ext cx="8935645" cy="454587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787129">
                  <a:extLst>
                    <a:ext uri="{9D8B030D-6E8A-4147-A177-3AD203B41FA5}">
                      <a16:colId xmlns:a16="http://schemas.microsoft.com/office/drawing/2014/main" val="2007905166"/>
                    </a:ext>
                  </a:extLst>
                </a:gridCol>
                <a:gridCol w="1787129">
                  <a:extLst>
                    <a:ext uri="{9D8B030D-6E8A-4147-A177-3AD203B41FA5}">
                      <a16:colId xmlns:a16="http://schemas.microsoft.com/office/drawing/2014/main" val="3443008992"/>
                    </a:ext>
                  </a:extLst>
                </a:gridCol>
                <a:gridCol w="1787129">
                  <a:extLst>
                    <a:ext uri="{9D8B030D-6E8A-4147-A177-3AD203B41FA5}">
                      <a16:colId xmlns:a16="http://schemas.microsoft.com/office/drawing/2014/main" val="3279044352"/>
                    </a:ext>
                  </a:extLst>
                </a:gridCol>
                <a:gridCol w="1787129">
                  <a:extLst>
                    <a:ext uri="{9D8B030D-6E8A-4147-A177-3AD203B41FA5}">
                      <a16:colId xmlns:a16="http://schemas.microsoft.com/office/drawing/2014/main" val="2787110376"/>
                    </a:ext>
                  </a:extLst>
                </a:gridCol>
                <a:gridCol w="1787129">
                  <a:extLst>
                    <a:ext uri="{9D8B030D-6E8A-4147-A177-3AD203B41FA5}">
                      <a16:colId xmlns:a16="http://schemas.microsoft.com/office/drawing/2014/main" val="4124528353"/>
                    </a:ext>
                  </a:extLst>
                </a:gridCol>
              </a:tblGrid>
              <a:tr h="649410"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finally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return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0007872"/>
                  </a:ext>
                </a:extLst>
              </a:tr>
              <a:tr h="649410"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continue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lambda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736484"/>
                  </a:ext>
                </a:extLst>
              </a:tr>
              <a:tr h="649410"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from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nonlocal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while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1849720"/>
                  </a:ext>
                </a:extLst>
              </a:tr>
              <a:tr h="649410"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global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9288922"/>
                  </a:ext>
                </a:extLst>
              </a:tr>
              <a:tr h="649410"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yield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5508811"/>
                  </a:ext>
                </a:extLst>
              </a:tr>
              <a:tr h="649410"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assert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285080"/>
                  </a:ext>
                </a:extLst>
              </a:tr>
              <a:tr h="649410"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break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except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raise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6564889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69306" y="525173"/>
            <a:ext cx="6649577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28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Một số từ khóa trong Python phiên bản 3.x.</a:t>
            </a:r>
            <a:endParaRPr lang="en-US" sz="280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 txBox="1">
            <a:spLocks/>
          </p:cNvSpPr>
          <p:nvPr/>
        </p:nvSpPr>
        <p:spPr>
          <a:xfrm>
            <a:off x="130197" y="33898"/>
            <a:ext cx="9613861" cy="108093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TỪ KHÓA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4932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346364" y="1348573"/>
            <a:ext cx="6096000" cy="3166824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solidFill>
                  <a:srgbClr val="E37E3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 khóa</a:t>
            </a:r>
            <a:r>
              <a:rPr lang="vi-VN" sz="2800" dirty="0">
                <a:solidFill>
                  <a:srgbClr val="E37E3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là các từ đặc biệt tham gia vào cấu trúc của ngôn ngữ lập trình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vi-VN" sz="2800" dirty="0">
                <a:solidFill>
                  <a:srgbClr val="E37E3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Không được phép đặt tên </a:t>
            </a:r>
            <a:r>
              <a:rPr lang="vi-VN" sz="2800" dirty="0" smtClean="0">
                <a:solidFill>
                  <a:srgbClr val="E37E3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</a:t>
            </a:r>
            <a:r>
              <a:rPr lang="en-US" sz="2800" dirty="0" smtClean="0">
                <a:solidFill>
                  <a:srgbClr val="E37E3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800" dirty="0" smtClean="0">
                <a:solidFill>
                  <a:srgbClr val="E37E3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 </a:t>
            </a:r>
            <a:r>
              <a:rPr lang="vi-VN" sz="2800" dirty="0">
                <a:solidFill>
                  <a:srgbClr val="E37E3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hay các định danh trùng với từ khóa</a:t>
            </a:r>
            <a:endParaRPr lang="en-US" sz="2800" dirty="0"/>
          </a:p>
        </p:txBody>
      </p:sp>
      <p:sp>
        <p:nvSpPr>
          <p:cNvPr id="3" name="Cloud Callout 2"/>
          <p:cNvSpPr/>
          <p:nvPr/>
        </p:nvSpPr>
        <p:spPr>
          <a:xfrm>
            <a:off x="5859406" y="3203615"/>
            <a:ext cx="6096000" cy="3654385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Các tên biến sau có hợp lệ không?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a)_if           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global            c) nolocal      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d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return                   e) true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2" descr="Tổng hợp tất cả những hình ảnh dấu chấm hỏi đẹp, sáng tạo nhất - Happy Home">
            <a:extLst>
              <a:ext uri="{FF2B5EF4-FFF2-40B4-BE49-F238E27FC236}">
                <a16:creationId xmlns:a16="http://schemas.microsoft.com/office/drawing/2014/main" id="{B5F8FB28-9BAF-41A8-A508-4AB49D75D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366" y="420748"/>
            <a:ext cx="1605187" cy="169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 txBox="1">
            <a:spLocks/>
          </p:cNvSpPr>
          <p:nvPr/>
        </p:nvSpPr>
        <p:spPr>
          <a:xfrm>
            <a:off x="346364" y="320543"/>
            <a:ext cx="9613861" cy="108093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TỪ KHÓA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0131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944" y="902390"/>
            <a:ext cx="3875100" cy="7434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THỰC HÀNH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2944" y="2259013"/>
            <a:ext cx="11746523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 và làm việc với biến, </a:t>
            </a:r>
            <a:r>
              <a:rPr lang="vi-VN" sz="2800" b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 toán với các kiểu dữ liệu cơ bản trong Python.</a:t>
            </a:r>
            <a:endParaRPr lang="en-US" sz="280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 vụ 1.</a:t>
            </a:r>
            <a:r>
              <a:rPr lang="en-US" sz="280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 hiện các phép </a:t>
            </a:r>
            <a:r>
              <a:rPr lang="vi-VN" sz="28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 sau trong môi trường lập trình Python, so sánh kết quả với việc tính biểu thức toán học.</a:t>
            </a:r>
            <a:endParaRPr lang="en-US" sz="280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(1+2+3+</a:t>
            </a:r>
            <a:r>
              <a:rPr lang="vi-VN" sz="28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+10)</a:t>
            </a:r>
            <a:r>
              <a:rPr lang="vi-VN" sz="2800" baseline="300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1/2 + 1/3 + 1/4 + 1/5</a:t>
            </a:r>
            <a:endParaRPr lang="en-US" sz="280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Thực hiện lệnh gán x = </a:t>
            </a:r>
            <a:r>
              <a:rPr lang="vi-VN" sz="28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2,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= 5</a:t>
            </a:r>
            <a:r>
              <a:rPr lang="vi-VN" sz="28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rồi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tính giá trị biểu thức (x + y)(</a:t>
            </a:r>
            <a:r>
              <a:rPr lang="vi-VN" sz="28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 sz="2800" baseline="300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y</a:t>
            </a:r>
            <a:r>
              <a:rPr lang="vi-VN" sz="2800" baseline="300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- 1)</a:t>
            </a:r>
            <a:endParaRPr lang="en-US" sz="280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Thực hiện gán a = 2, b = 3, c = 4 rồi tính giá trị biểu thức (a + b + c)(a + b – c)</a:t>
            </a:r>
            <a:endParaRPr lang="en-US" sz="28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7699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97169" y="985300"/>
            <a:ext cx="6096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ED7D3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Hướng </a:t>
            </a:r>
            <a:r>
              <a:rPr lang="en-US" sz="2800" b="1" smtClean="0">
                <a:solidFill>
                  <a:srgbClr val="ED7D3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smtClean="0">
                <a:solidFill>
                  <a:srgbClr val="ED7D3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8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 phép tính trên có thể thực hiện trong môi trường lập trình Python như sau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&gt;&gt;&gt;</a:t>
            </a:r>
            <a:r>
              <a:rPr lang="fr-FR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(1+2+3+4+5+6+7+8+9+10)**3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&gt;&gt;&gt;</a:t>
            </a:r>
            <a:r>
              <a:rPr lang="fr-FR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x, y = 2, 5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&gt;&gt;&gt;</a:t>
            </a:r>
            <a:r>
              <a:rPr lang="fr-FR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(x+y)*(x**2+y**2-1)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&gt;&gt;&gt; </a:t>
            </a:r>
            <a:r>
              <a:rPr lang="fr-FR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1/2 + 1/3 + 1/4 + 1/5 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&gt;&gt;&gt; a,b,c = 2,3,4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&gt;&gt;&gt;</a:t>
            </a:r>
            <a:r>
              <a:rPr lang="fr-FR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(a+b+c) * (</a:t>
            </a:r>
            <a:r>
              <a:rPr lang="fr-FR" sz="28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a+b-c)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9379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0" y="0"/>
            <a:ext cx="12192000" cy="6708219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8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Nhiệm vụ 2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fr-FR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Gán giá trị cho biến R là bán kính hình tròn rồi viết chương trình tính và in ra kết quả theo mẫu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80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 vi hình tròn là</a:t>
            </a:r>
            <a:r>
              <a:rPr lang="vi-VN" sz="280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.....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80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Diện tích hình tròn là: .....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800" b="1">
                <a:solidFill>
                  <a:srgbClr val="ED7D3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Hướng dẫn: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Soạn thảo chương trình sau trong môi trường lập trình Python 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 = 4.5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Pi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fr-FR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3.14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print</a:t>
            </a:r>
            <a:r>
              <a:rPr lang="fr-FR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fr-FR" sz="280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"Chu vi hình tròn là:"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fr-FR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2*R*pi)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print</a:t>
            </a:r>
            <a:r>
              <a:rPr lang="fr-FR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fr-FR" sz="280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"Diện tích hình tròn là</a:t>
            </a:r>
            <a:r>
              <a:rPr lang="vi-VN" sz="280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:”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fr-FR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pi*R*R)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Thực hiện chương trình và kiểm tra kết quả, so sánh với chế độ gõ lệnh trực tiếp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7490388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48C33-DB27-4E08-93B0-4855DFA92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618" y="739373"/>
            <a:ext cx="9019564" cy="1080938"/>
          </a:xfrm>
        </p:spPr>
        <p:txBody>
          <a:bodyPr>
            <a:norm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Em hãy điền đúng/sai cho các tên biến sau?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869E0D-7801-4410-9EFC-7787E2DF3F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0321" y="2138362"/>
            <a:ext cx="8396362" cy="3100387"/>
          </a:xfrm>
        </p:spPr>
        <p:txBody>
          <a:bodyPr>
            <a:normAutofit/>
          </a:bodyPr>
          <a:lstStyle/>
          <a:p>
            <a:pPr marL="1143000" indent="-1143000" algn="just">
              <a:buAutoNum type="alphaLcParenR"/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n, delta, x1, t12, Trường_sa</a:t>
            </a:r>
          </a:p>
          <a:p>
            <a:pPr marL="1143000" indent="-1143000" algn="just">
              <a:buAutoNum type="alphaLcParenR"/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12t</a:t>
            </a:r>
          </a:p>
          <a:p>
            <a:pPr marL="1143000" indent="-1143000" algn="just">
              <a:buAutoNum type="alphaLcParenR"/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</a:t>
            </a:r>
          </a:p>
          <a:p>
            <a:pPr marL="1143000" indent="-1143000" algn="just">
              <a:buAutoNum type="alphaLcParenR"/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</a:p>
          <a:p>
            <a:pPr marL="1143000" indent="-1143000" algn="just">
              <a:buAutoNum type="alphaLcParenR"/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43CA348-33FA-4F2C-839F-5A1E48D8D57F}"/>
              </a:ext>
            </a:extLst>
          </p:cNvPr>
          <p:cNvSpPr/>
          <p:nvPr/>
        </p:nvSpPr>
        <p:spPr>
          <a:xfrm>
            <a:off x="6594764" y="2313709"/>
            <a:ext cx="554181" cy="554181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B6ABB57-2DF6-45D4-AB66-B05534135F2D}"/>
              </a:ext>
            </a:extLst>
          </p:cNvPr>
          <p:cNvSpPr/>
          <p:nvPr/>
        </p:nvSpPr>
        <p:spPr>
          <a:xfrm>
            <a:off x="2632364" y="3962400"/>
            <a:ext cx="554181" cy="554181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E3BF840-F1AC-403B-8298-C697598172C8}"/>
              </a:ext>
            </a:extLst>
          </p:cNvPr>
          <p:cNvSpPr/>
          <p:nvPr/>
        </p:nvSpPr>
        <p:spPr>
          <a:xfrm>
            <a:off x="2618509" y="4600574"/>
            <a:ext cx="554181" cy="554181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E0F8FD6-BE56-4E02-AA83-570B1814A7FB}"/>
              </a:ext>
            </a:extLst>
          </p:cNvPr>
          <p:cNvSpPr/>
          <p:nvPr/>
        </p:nvSpPr>
        <p:spPr>
          <a:xfrm>
            <a:off x="2640012" y="2759436"/>
            <a:ext cx="554181" cy="554181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449DC9-AF22-4073-A34E-E36895BE19CA}"/>
              </a:ext>
            </a:extLst>
          </p:cNvPr>
          <p:cNvSpPr/>
          <p:nvPr/>
        </p:nvSpPr>
        <p:spPr>
          <a:xfrm>
            <a:off x="2632364" y="3324225"/>
            <a:ext cx="554181" cy="554181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pic>
        <p:nvPicPr>
          <p:cNvPr id="2052" name="Picture 4" descr="Bộ sưu tập những hình ảnh dấu chấm hỏi đẹp, sáng tạo nhất">
            <a:extLst>
              <a:ext uri="{FF2B5EF4-FFF2-40B4-BE49-F238E27FC236}">
                <a16:creationId xmlns:a16="http://schemas.microsoft.com/office/drawing/2014/main" id="{E19D1D97-D982-42BC-A182-530DBA95C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074"/>
            <a:ext cx="1202224" cy="137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66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48C33-DB27-4E08-93B0-4855DFA92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618" y="739373"/>
            <a:ext cx="9019564" cy="1080938"/>
          </a:xfrm>
        </p:spPr>
        <p:txBody>
          <a:bodyPr>
            <a:norm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Hãy cho biết giá trị lần lượt của 2 biểu thức sau trong Python: (3 + 5) * 2 + 1 và 3 + 5 * 2 + 1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869E0D-7801-4410-9EFC-7787E2DF3F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0321" y="2138362"/>
            <a:ext cx="8396362" cy="3100387"/>
          </a:xfrm>
        </p:spPr>
        <p:txBody>
          <a:bodyPr>
            <a:normAutofit/>
          </a:bodyPr>
          <a:lstStyle/>
          <a:p>
            <a:pPr marL="1143000" indent="-1143000" algn="just">
              <a:buAutoNum type="alphaLcParenR"/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  <a:p>
            <a:pPr marL="1143000" indent="-1143000" algn="just">
              <a:buAutoNum type="alphaLcParenR"/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  <a:p>
            <a:pPr marL="1143000" indent="-1143000" algn="just">
              <a:buAutoNum type="alphaLcParenR"/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  <a:p>
            <a:pPr marL="1143000" indent="-1143000" algn="just">
              <a:buAutoNum type="alphaLcParenR"/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43CA348-33FA-4F2C-839F-5A1E48D8D57F}"/>
              </a:ext>
            </a:extLst>
          </p:cNvPr>
          <p:cNvSpPr/>
          <p:nvPr/>
        </p:nvSpPr>
        <p:spPr>
          <a:xfrm>
            <a:off x="1855147" y="2524707"/>
            <a:ext cx="554181" cy="554181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E0F8FD6-BE56-4E02-AA83-570B1814A7FB}"/>
              </a:ext>
            </a:extLst>
          </p:cNvPr>
          <p:cNvSpPr/>
          <p:nvPr/>
        </p:nvSpPr>
        <p:spPr>
          <a:xfrm>
            <a:off x="1855146" y="4197146"/>
            <a:ext cx="554181" cy="554181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Bộ sưu tập những hình ảnh dấu chấm hỏi đẹp, sáng tạo nhất">
            <a:extLst>
              <a:ext uri="{FF2B5EF4-FFF2-40B4-BE49-F238E27FC236}">
                <a16:creationId xmlns:a16="http://schemas.microsoft.com/office/drawing/2014/main" id="{E19D1D97-D982-42BC-A182-530DBA95C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074"/>
            <a:ext cx="1202224" cy="137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06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48C33-DB27-4E08-93B0-4855DFA92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618" y="739373"/>
            <a:ext cx="9019564" cy="1080938"/>
          </a:xfrm>
        </p:spPr>
        <p:txBody>
          <a:bodyPr>
            <a:norm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Hãy chuyển biểu thức toán học sang Python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EFF7DE9D-A878-4DD4-8322-5CE7E998DE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23021"/>
              </p:ext>
            </p:extLst>
          </p:nvPr>
        </p:nvGraphicFramePr>
        <p:xfrm>
          <a:off x="2032000" y="2273671"/>
          <a:ext cx="8137236" cy="4362655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4068618">
                  <a:extLst>
                    <a:ext uri="{9D8B030D-6E8A-4147-A177-3AD203B41FA5}">
                      <a16:colId xmlns:a16="http://schemas.microsoft.com/office/drawing/2014/main" val="4223096874"/>
                    </a:ext>
                  </a:extLst>
                </a:gridCol>
                <a:gridCol w="4068618">
                  <a:extLst>
                    <a:ext uri="{9D8B030D-6E8A-4147-A177-3AD203B41FA5}">
                      <a16:colId xmlns:a16="http://schemas.microsoft.com/office/drawing/2014/main" val="1402124131"/>
                    </a:ext>
                  </a:extLst>
                </a:gridCol>
              </a:tblGrid>
              <a:tr h="872531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 học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Python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2902609"/>
                  </a:ext>
                </a:extLst>
              </a:tr>
              <a:tr h="872531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2a + 3b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7336630"/>
                  </a:ext>
                </a:extLst>
              </a:tr>
              <a:tr h="872531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xy : 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4719366"/>
                  </a:ext>
                </a:extLst>
              </a:tr>
              <a:tr h="872531"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800" baseline="30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8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4ac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4355925"/>
                  </a:ext>
                </a:extLst>
              </a:tr>
              <a:tr h="872531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 : b) 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3913152"/>
                  </a:ext>
                </a:extLst>
              </a:tr>
            </a:tbl>
          </a:graphicData>
        </a:graphic>
      </p:graphicFrame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443CA348-33FA-4F2C-839F-5A1E48D8D57F}"/>
              </a:ext>
            </a:extLst>
          </p:cNvPr>
          <p:cNvSpPr/>
          <p:nvPr/>
        </p:nvSpPr>
        <p:spPr>
          <a:xfrm>
            <a:off x="7034989" y="3276601"/>
            <a:ext cx="2109012" cy="554181"/>
          </a:xfrm>
          <a:prstGeom prst="flowChartProcess">
            <a:avLst/>
          </a:prstGeom>
          <a:noFill/>
          <a:ln w="285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2*a + 3*b</a:t>
            </a:r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2F591022-2848-4DCA-9B88-E8E2E919916F}"/>
              </a:ext>
            </a:extLst>
          </p:cNvPr>
          <p:cNvSpPr/>
          <p:nvPr/>
        </p:nvSpPr>
        <p:spPr>
          <a:xfrm>
            <a:off x="7034989" y="4177907"/>
            <a:ext cx="2109012" cy="554181"/>
          </a:xfrm>
          <a:prstGeom prst="flowChartProcess">
            <a:avLst/>
          </a:prstGeom>
          <a:noFill/>
          <a:ln w="285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x*y / z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D6F2DCC6-E980-4927-B152-1C169D2B21CF}"/>
              </a:ext>
            </a:extLst>
          </p:cNvPr>
          <p:cNvSpPr/>
          <p:nvPr/>
        </p:nvSpPr>
        <p:spPr>
          <a:xfrm>
            <a:off x="7034989" y="5079213"/>
            <a:ext cx="2109012" cy="554181"/>
          </a:xfrm>
          <a:prstGeom prst="flowChartProcess">
            <a:avLst/>
          </a:prstGeom>
          <a:noFill/>
          <a:ln w="285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b*b – 4*a*c</a:t>
            </a:r>
          </a:p>
        </p:txBody>
      </p:sp>
      <p:sp>
        <p:nvSpPr>
          <p:cNvPr id="12" name="Flowchart: Process 11">
            <a:extLst>
              <a:ext uri="{FF2B5EF4-FFF2-40B4-BE49-F238E27FC236}">
                <a16:creationId xmlns:a16="http://schemas.microsoft.com/office/drawing/2014/main" id="{E04C2998-10E7-49A9-AAD8-280D297EDA75}"/>
              </a:ext>
            </a:extLst>
          </p:cNvPr>
          <p:cNvSpPr/>
          <p:nvPr/>
        </p:nvSpPr>
        <p:spPr>
          <a:xfrm>
            <a:off x="7034989" y="5841536"/>
            <a:ext cx="2109012" cy="554181"/>
          </a:xfrm>
          <a:prstGeom prst="flowChartProcess">
            <a:avLst/>
          </a:prstGeom>
          <a:noFill/>
          <a:ln w="285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(a/b)*c</a:t>
            </a:r>
          </a:p>
        </p:txBody>
      </p:sp>
      <p:pic>
        <p:nvPicPr>
          <p:cNvPr id="13" name="Picture 2" descr="Tổng hợp tất cả những hình ảnh dấu chấm hỏi đẹp, sáng tạo nhất - Happy Home">
            <a:extLst>
              <a:ext uri="{FF2B5EF4-FFF2-40B4-BE49-F238E27FC236}">
                <a16:creationId xmlns:a16="http://schemas.microsoft.com/office/drawing/2014/main" id="{C7947269-3009-4812-A5FC-500BD6BA6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2884"/>
            <a:ext cx="969818" cy="137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13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95215" y="899719"/>
            <a:ext cx="31216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>
                <a:latin typeface="Times New Roman" panose="02020603050405020304" pitchFamily="18" charset="0"/>
                <a:ea typeface="Times New Roman" panose="02020603050405020304" pitchFamily="18" charset="0"/>
              </a:rPr>
              <a:t>LUYỆN TẬP</a:t>
            </a:r>
            <a:endParaRPr lang="en-US" sz="4000"/>
          </a:p>
        </p:txBody>
      </p:sp>
      <p:sp>
        <p:nvSpPr>
          <p:cNvPr id="5" name="Rectangle 4"/>
          <p:cNvSpPr/>
          <p:nvPr/>
        </p:nvSpPr>
        <p:spPr>
          <a:xfrm>
            <a:off x="1781908" y="2223590"/>
            <a:ext cx="848750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l-NL" sz="28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</a:t>
            </a:r>
            <a:r>
              <a:rPr lang="nl-NL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Lệnh sau có lỗi gì?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solidFill>
                  <a:srgbClr val="FF1DC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&gt;&gt;&gt;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x = 1 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vi-VN" sz="2800">
                <a:solidFill>
                  <a:srgbClr val="FF1DC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&gt;&gt;</a:t>
            </a:r>
            <a:r>
              <a:rPr lang="en-US" sz="2800">
                <a:solidFill>
                  <a:srgbClr val="FF1DC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&gt;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123a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x + 1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solidFill>
                  <a:srgbClr val="ED7D3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SyntaxError: invalid syntax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2"/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Lệnh sau sẽ in ra kết quả gì? 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sz="2800" smtClean="0">
                <a:solidFill>
                  <a:srgbClr val="FF1DC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&gt;&gt;&gt; print</a:t>
            </a:r>
            <a:r>
              <a:rPr lang="fr-FR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fr-FR" sz="280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"đồ rê mi  "</a:t>
            </a:r>
            <a:r>
              <a:rPr lang="fr-FR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*3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+ </a:t>
            </a:r>
            <a:r>
              <a:rPr lang="fr-FR" sz="280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"pha son la si đô </a:t>
            </a:r>
            <a:r>
              <a:rPr lang="vi-VN" sz="280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 </a:t>
            </a:r>
            <a:r>
              <a:rPr lang="fr-FR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*2)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219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304799" y="194603"/>
            <a:ext cx="11558954" cy="653796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nl-NL" sz="2800" b="1" smtClean="0">
                <a:solidFill>
                  <a:srgbClr val="5B9BD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</a:t>
            </a:r>
            <a:r>
              <a:rPr lang="nl-NL" sz="28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 các lệnh để thực hiện việc đổi số giây ss cho trước sang số ngày, </a:t>
            </a:r>
            <a:r>
              <a:rPr lang="nl-NL" sz="28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giờ, </a:t>
            </a:r>
            <a:r>
              <a:rPr lang="nl-NL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phút, giây, in kết quả ra màn hình.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nl-NL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Ví dụ, nếu ss = 684 500 thì kết quả in ra như sau: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nl-NL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684 500 giây = 7 ngày 22 giờ 8 phút 20 giây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nl-NL" sz="2800" b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Gợi ý.</a:t>
            </a:r>
            <a:r>
              <a:rPr lang="nl-NL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Sử dụng các phép toán lấy thương nguyên, lấy số dư và các cách đổi sau: 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nl-NL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ngày = 86 400 giây; 1 giờ = 3 600 giây; 1 phút = 60 giây.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nl-NL" sz="2800" b="1" smtClean="0">
                <a:solidFill>
                  <a:srgbClr val="5B9BD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</a:t>
            </a:r>
            <a:r>
              <a:rPr lang="nl-NL" sz="28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 cho biết trước và sau khi thực hiện các lệnh sau, giá trị các biến x, y là bao nhiêu? Em có nhận xét gì về kết quả nhận được?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800">
                <a:solidFill>
                  <a:srgbClr val="FF1DC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&gt;&gt;&gt;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x, y = 10, 7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800">
                <a:solidFill>
                  <a:srgbClr val="FF1DC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&gt;&gt;&gt; </a:t>
            </a:r>
            <a:r>
              <a:rPr lang="fr-FR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x, y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fr-FR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y, x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313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492368" y="1142497"/>
            <a:ext cx="7362093" cy="3939802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 sát các lệnh sau, n ở đây được hiểu là gì?</a:t>
            </a: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>
                <a:solidFill>
                  <a:srgbClr val="70AD4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›››</a:t>
            </a:r>
            <a:r>
              <a:rPr lang="vi-VN" sz="2800">
                <a:solidFill>
                  <a:srgbClr val="4472C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= 5</a:t>
            </a: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>
                <a:solidFill>
                  <a:srgbClr val="70AD4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›››</a:t>
            </a: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← Sau khi gán n=5 n sẽ được hiểu là đối tượng số nguyên có giá trị 5 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>
                <a:solidFill>
                  <a:srgbClr val="70AD4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›››</a:t>
            </a:r>
            <a:r>
              <a:rPr lang="vi-VN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+ 3 </a:t>
            </a: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 descr="Tổng hợp tất cả những hình ảnh dấu chấm hỏi đẹp, sáng tạo nhất - Happy Home">
            <a:extLst>
              <a:ext uri="{FF2B5EF4-FFF2-40B4-BE49-F238E27FC236}">
                <a16:creationId xmlns:a16="http://schemas.microsoft.com/office/drawing/2014/main" id="{B5F8FB28-9BAF-41A8-A508-4AB49D75D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4" y="132693"/>
            <a:ext cx="829454" cy="87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98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VỀ NHÀ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raphic 5" descr="Learning icon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23205-1719-4B43-A690-268E347D3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7257" y="2122847"/>
            <a:ext cx="7692125" cy="226600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Em hãy nêu 3 tên biến đúng, 3 tên biến sai. Với tên biến sai, em hãy giải thích tại sao đó không phải là tên biến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cửa sổ Code, em hãy soạn thảo c</a:t>
            </a:r>
            <a:r>
              <a:rPr lang="vi-VN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như trong hình bên, chạy chương trình và cho biết kết quả hiển thị trên màn hình</a:t>
            </a:r>
          </a:p>
          <a:p>
            <a:pPr marL="514350" indent="-5143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từng lệnh trong hình bên ở cửa sổ shell. Sau đó hãy thay phép nhân bằng một phép toán khác và xem kết quả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1AD83F-D6A1-483E-BF56-D52BE838B53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591" t="17289" r="67954" b="66942"/>
          <a:stretch/>
        </p:blipFill>
        <p:spPr>
          <a:xfrm>
            <a:off x="8145695" y="4185320"/>
            <a:ext cx="3869048" cy="167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79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raphic 5" descr="Learning icon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23205-1719-4B43-A690-268E347D3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4073" y="2122847"/>
            <a:ext cx="11377434" cy="226600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Em hãy hoàn thiện c</a:t>
            </a:r>
            <a:r>
              <a:rPr lang="vi-VN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hình bên dưới bằng cách viết biểu thức gán cho biến pound để nhận được c</a:t>
            </a:r>
            <a:r>
              <a:rPr lang="vi-VN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chuyển đổi đơn vị đo khối lượng từ đơn vị ki-lô-gam sang pound, biết rằng 1 kg bằng 2,205 pound. Em hãy thay đổi giá trị gán cho biến kilo để chạy thử ngghiệm c</a:t>
            </a:r>
            <a:r>
              <a:rPr lang="vi-VN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0C62B1-1CEA-45D8-AC5B-BFA404C53EB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705" t="16145" r="65909" b="70061"/>
          <a:stretch/>
        </p:blipFill>
        <p:spPr>
          <a:xfrm>
            <a:off x="2908630" y="4388850"/>
            <a:ext cx="5916715" cy="204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10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raphic 5" descr="Learning icon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23205-1719-4B43-A690-268E347D3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283" y="2399938"/>
            <a:ext cx="11377434" cy="226600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</a:t>
            </a: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 vườn trồng cúc đại đóa có chiều rộng m mét, chiều dài n mét. Mỗi mét vuông trồng được một khóm hoa. Mỗi khóm hoa bán được a nghìn đồng. Em hãy viết c</a:t>
            </a:r>
            <a:r>
              <a:rPr lang="vi-VN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đưa ra màn hình tổng số tiền thu được khi bán hết hoa trong vườn. Hãy chạy c</a:t>
            </a:r>
            <a:r>
              <a:rPr lang="vi-VN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với bộ dữ liệu đầu vào m = 5, n = 18, a = 30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0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raphic 5" descr="Learning icon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23205-1719-4B43-A690-268E347D3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4073" y="2553407"/>
            <a:ext cx="5721927" cy="113300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</a:t>
            </a: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Xét đoạn chương trình ở hình bên. Em hãy cho biết c hay d nhận giá trị lớn hơn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276BFA0-C510-43C6-928A-B33F05862C08}"/>
              </a:ext>
            </a:extLst>
          </p:cNvPr>
          <p:cNvSpPr txBox="1">
            <a:spLocks/>
          </p:cNvSpPr>
          <p:nvPr/>
        </p:nvSpPr>
        <p:spPr>
          <a:xfrm>
            <a:off x="374073" y="4671105"/>
            <a:ext cx="11377434" cy="7054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</a:t>
            </a: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Có thể lưu c</a:t>
            </a:r>
            <a:r>
              <a:rPr lang="vi-VN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Python dưới dạng tệp hay không?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DCA23A-3F89-490F-B71F-7992B5A1B2B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478" t="16751" r="65908" b="70061"/>
          <a:stretch/>
        </p:blipFill>
        <p:spPr>
          <a:xfrm>
            <a:off x="6732352" y="2327880"/>
            <a:ext cx="4143467" cy="135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24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raphic 5" descr="Learning icon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23205-1719-4B43-A690-268E347D3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4073" y="2122847"/>
            <a:ext cx="11377434" cy="226600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</a:t>
            </a: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Em hãy hoàn thiện c</a:t>
            </a:r>
            <a:r>
              <a:rPr lang="vi-VN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hình bên dưới bằng cách viết biểu thức gán cho biến pound để nhận được c</a:t>
            </a:r>
            <a:r>
              <a:rPr lang="vi-VN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chuyển đổi đơn vị đo khối lượng từ đơn vị ki-lô-gam sang pound, biết rằng 1 kg bằng 2,205 pound. Em hãy thay đổi giá trị gán cho biến kilo để chạy thử ngghiệm c</a:t>
            </a:r>
            <a:r>
              <a:rPr lang="vi-VN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0C62B1-1CEA-45D8-AC5B-BFA404C53EB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705" t="16145" r="65909" b="70061"/>
          <a:stretch/>
        </p:blipFill>
        <p:spPr>
          <a:xfrm>
            <a:off x="2908630" y="4388850"/>
            <a:ext cx="5916715" cy="204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88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 VÀ LỆNH GÁN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raphic 5" descr="Learning icon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8801" y="2417869"/>
            <a:ext cx="1121270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vi-VN" sz="28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 tên (định danh) của một vùng nhớ dùng để lưu trữ giá trị (dữ liệu) và giá trị đó có thể được thay đổi khi thực hiện chương trình. </a:t>
            </a: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vi-VN" sz="28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 Python được tạo ra khi thực hiện lệnh gán. </a:t>
            </a:r>
            <a:endParaRPr lang="en-US" sz="280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vi-VN" sz="28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Cú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 của lệnh gán: </a:t>
            </a: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vi-VN" sz="280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&lt;biến&gt;  = &lt;giá trị&gt;</a:t>
            </a:r>
            <a:endParaRPr lang="en-US" sz="280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20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90954" y="968677"/>
            <a:ext cx="6096000" cy="38472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vi-VN" sz="28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Khi thực hiện lệnh gán, &lt;giá trị&gt; bên phải sẽ được gán cho &lt;biến&gt;. Nếu biến chưa được khai báo thì nó sẽ được khởi tạo khi thực hiện câu lệnh gán. </a:t>
            </a:r>
            <a:endParaRPr lang="en-US" sz="280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vi-VN" sz="28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Biến trong Python được xác định kiểu dữ liệu tại thời điểm gán giá trị nên không cần khai báo trước kiểu dữ liệu cho biến.</a:t>
            </a:r>
            <a:endParaRPr lang="en-US" sz="28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 txBox="1">
            <a:spLocks/>
          </p:cNvSpPr>
          <p:nvPr/>
        </p:nvSpPr>
        <p:spPr>
          <a:xfrm>
            <a:off x="502810" y="199047"/>
            <a:ext cx="9613861" cy="1080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BIẾN VÀ LỆNH GÁN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89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4054" y="1375877"/>
            <a:ext cx="1091966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7466" t="64022" r="3117" b="7743"/>
          <a:stretch/>
        </p:blipFill>
        <p:spPr>
          <a:xfrm>
            <a:off x="973468" y="2019869"/>
            <a:ext cx="10786210" cy="348017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 txBox="1">
            <a:spLocks/>
          </p:cNvSpPr>
          <p:nvPr/>
        </p:nvSpPr>
        <p:spPr>
          <a:xfrm>
            <a:off x="502810" y="199047"/>
            <a:ext cx="9613861" cy="1080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BIẾN VÀ LỆNH GÁN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32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0277" y="927053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+, -, *, /, …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61597" t="44719" r="4766" b="41302"/>
          <a:stretch/>
        </p:blipFill>
        <p:spPr bwMode="auto">
          <a:xfrm>
            <a:off x="1852247" y="3050711"/>
            <a:ext cx="6635261" cy="29983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 txBox="1">
            <a:spLocks/>
          </p:cNvSpPr>
          <p:nvPr/>
        </p:nvSpPr>
        <p:spPr>
          <a:xfrm>
            <a:off x="502810" y="199047"/>
            <a:ext cx="9613861" cy="4785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BIẾN VÀ LỆNH GÁN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1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6830" y="1342270"/>
            <a:ext cx="97536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Cú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 = &lt;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Python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&lt;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&lt;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 =&gt;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&lt;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61126" t="48912" r="7911" b="38508"/>
          <a:stretch/>
        </p:blipFill>
        <p:spPr bwMode="auto">
          <a:xfrm>
            <a:off x="2321169" y="4818566"/>
            <a:ext cx="6564923" cy="25531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 txBox="1">
            <a:spLocks/>
          </p:cNvSpPr>
          <p:nvPr/>
        </p:nvSpPr>
        <p:spPr>
          <a:xfrm>
            <a:off x="502810" y="199047"/>
            <a:ext cx="9613861" cy="1080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BIẾN VÀ LỆNH GÁN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34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1292" y="1441561"/>
            <a:ext cx="6096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61283" t="65123" r="26299" b="28167"/>
          <a:stretch/>
        </p:blipFill>
        <p:spPr bwMode="auto">
          <a:xfrm>
            <a:off x="3100220" y="3034421"/>
            <a:ext cx="4487447" cy="14042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961292" y="4438675"/>
            <a:ext cx="1010529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Có thể gán nhiều giá trị đồng thời cho nhiều biến. Cú pháp của lệnh gán đồng thời: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&lt;var1&gt;, &lt;var2&gt;, …, &lt;varn&gt; = &lt;gt1&gt;, &lt;gt2&gt;, …, &lt;gtn&gt;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 txBox="1">
            <a:spLocks/>
          </p:cNvSpPr>
          <p:nvPr/>
        </p:nvSpPr>
        <p:spPr>
          <a:xfrm>
            <a:off x="502810" y="199047"/>
            <a:ext cx="9613861" cy="1080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BIẾN VÀ LỆNH GÁN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7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65&quot;&gt;&lt;object type=&quot;3&quot; unique_id=&quot;10066&quot;&gt;&lt;property id=&quot;20148&quot; value=&quot;5&quot;/&gt;&lt;property id=&quot;20300&quot; value=&quot;Slide 1 - &amp;quot;BÀI 17: BIẾN VÀ LỆNH GÁN&amp;quot;&quot;/&gt;&lt;property id=&quot;20307&quot; value=&quot;256&quot;/&gt;&lt;/object&gt;&lt;object type=&quot;3&quot; unique_id=&quot;10067&quot;&gt;&lt;property id=&quot;20148&quot; value=&quot;5&quot;/&gt;&lt;property id=&quot;20300&quot; value=&quot;Slide 2&quot;/&gt;&lt;property id=&quot;20307&quot; value=&quot;287&quot;/&gt;&lt;/object&gt;&lt;object type=&quot;3&quot; unique_id=&quot;10068&quot;&gt;&lt;property id=&quot;20148&quot; value=&quot;5&quot;/&gt;&lt;property id=&quot;20300&quot; value=&quot;Slide 3&quot;/&gt;&lt;property id=&quot;20307&quot; value=&quot;288&quot;/&gt;&lt;/object&gt;&lt;object type=&quot;3&quot; unique_id=&quot;10069&quot;&gt;&lt;property id=&quot;20148&quot; value=&quot;5&quot;/&gt;&lt;property id=&quot;20300&quot; value=&quot;Slide 4 - &amp;quot;1. BIẾN VÀ LỆNH GÁN&amp;quot;&quot;/&gt;&lt;property id=&quot;20307&quot; value=&quot;266&quot;/&gt;&lt;/object&gt;&lt;object type=&quot;3&quot; unique_id=&quot;10070&quot;&gt;&lt;property id=&quot;20148&quot; value=&quot;5&quot;/&gt;&lt;property id=&quot;20300&quot; value=&quot;Slide 5&quot;/&gt;&lt;property id=&quot;20307&quot; value=&quot;289&quot;/&gt;&lt;/object&gt;&lt;object type=&quot;3&quot; unique_id=&quot;10071&quot;&gt;&lt;property id=&quot;20148&quot; value=&quot;5&quot;/&gt;&lt;property id=&quot;20300&quot; value=&quot;Slide 6&quot;/&gt;&lt;property id=&quot;20307&quot; value=&quot;290&quot;/&gt;&lt;/object&gt;&lt;object type=&quot;3&quot; unique_id=&quot;10072&quot;&gt;&lt;property id=&quot;20148&quot; value=&quot;5&quot;/&gt;&lt;property id=&quot;20300&quot; value=&quot;Slide 7&quot;/&gt;&lt;property id=&quot;20307&quot; value=&quot;291&quot;/&gt;&lt;/object&gt;&lt;object type=&quot;3&quot; unique_id=&quot;10073&quot;&gt;&lt;property id=&quot;20148&quot; value=&quot;5&quot;/&gt;&lt;property id=&quot;20300&quot; value=&quot;Slide 8&quot;/&gt;&lt;property id=&quot;20307&quot; value=&quot;292&quot;/&gt;&lt;/object&gt;&lt;object type=&quot;3&quot; unique_id=&quot;10074&quot;&gt;&lt;property id=&quot;20148&quot; value=&quot;5&quot;/&gt;&lt;property id=&quot;20300&quot; value=&quot;Slide 9&quot;/&gt;&lt;property id=&quot;20307&quot; value=&quot;293&quot;/&gt;&lt;/object&gt;&lt;object type=&quot;3&quot; unique_id=&quot;10075&quot;&gt;&lt;property id=&quot;20148&quot; value=&quot;5&quot;/&gt;&lt;property id=&quot;20300&quot; value=&quot;Slide 10&quot;/&gt;&lt;property id=&quot;20307&quot; value=&quot;294&quot;/&gt;&lt;/object&gt;&lt;object type=&quot;3&quot; unique_id=&quot;10076&quot;&gt;&lt;property id=&quot;20148&quot; value=&quot;5&quot;/&gt;&lt;property id=&quot;20300&quot; value=&quot;Slide 11&quot;/&gt;&lt;property id=&quot;20307&quot; value=&quot;295&quot;/&gt;&lt;/object&gt;&lt;object type=&quot;3&quot; unique_id=&quot;10077&quot;&gt;&lt;property id=&quot;20148&quot; value=&quot;5&quot;/&gt;&lt;property id=&quot;20300&quot; value=&quot;Slide 12 - &amp;quot;2. CÁC PHÉP TOÁN TRÊN MỘT SỐ KIỂU DỮ LIỆU CƠ BẢN&amp;quot;&quot;/&gt;&lt;property id=&quot;20307&quot; value=&quot;270&quot;/&gt;&lt;/object&gt;&lt;object type=&quot;3&quot; unique_id=&quot;10078&quot;&gt;&lt;property id=&quot;20148&quot; value=&quot;5&quot;/&gt;&lt;property id=&quot;20300&quot; value=&quot;Slide 13&quot;/&gt;&lt;property id=&quot;20307&quot; value=&quot;296&quot;/&gt;&lt;/object&gt;&lt;object type=&quot;3&quot; unique_id=&quot;10079&quot;&gt;&lt;property id=&quot;20148&quot; value=&quot;5&quot;/&gt;&lt;property id=&quot;20300&quot; value=&quot;Slide 14&quot;/&gt;&lt;property id=&quot;20307&quot; value=&quot;297&quot;/&gt;&lt;/object&gt;&lt;object type=&quot;3&quot; unique_id=&quot;10080&quot;&gt;&lt;property id=&quot;20148&quot; value=&quot;5&quot;/&gt;&lt;property id=&quot;20300&quot; value=&quot;Slide 15&quot;/&gt;&lt;property id=&quot;20307&quot; value=&quot;298&quot;/&gt;&lt;/object&gt;&lt;object type=&quot;3&quot; unique_id=&quot;10081&quot;&gt;&lt;property id=&quot;20148&quot; value=&quot;5&quot;/&gt;&lt;property id=&quot;20300&quot; value=&quot;Slide 16&quot;/&gt;&lt;property id=&quot;20307&quot; value=&quot;299&quot;/&gt;&lt;/object&gt;&lt;object type=&quot;3&quot; unique_id=&quot;10082&quot;&gt;&lt;property id=&quot;20148&quot; value=&quot;5&quot;/&gt;&lt;property id=&quot;20300&quot; value=&quot;Slide 17&quot;/&gt;&lt;property id=&quot;20307&quot; value=&quot;300&quot;/&gt;&lt;/object&gt;&lt;object type=&quot;3&quot; unique_id=&quot;10083&quot;&gt;&lt;property id=&quot;20148&quot; value=&quot;5&quot;/&gt;&lt;property id=&quot;20300&quot; value=&quot;Slide 18&quot;/&gt;&lt;property id=&quot;20307&quot; value=&quot;302&quot;/&gt;&lt;/object&gt;&lt;object type=&quot;3&quot; unique_id=&quot;10084&quot;&gt;&lt;property id=&quot;20148&quot; value=&quot;5&quot;/&gt;&lt;property id=&quot;20300&quot; value=&quot;Slide 19 - &amp;quot;3. TỪ KHÓA&amp;quot;&quot;/&gt;&lt;property id=&quot;20307&quot; value=&quot;269&quot;/&gt;&lt;/object&gt;&lt;object type=&quot;3&quot; unique_id=&quot;10085&quot;&gt;&lt;property id=&quot;20148&quot; value=&quot;5&quot;/&gt;&lt;property id=&quot;20300&quot; value=&quot;Slide 20&quot;/&gt;&lt;property id=&quot;20307&quot; value=&quot;301&quot;/&gt;&lt;/object&gt;&lt;object type=&quot;3&quot; unique_id=&quot;10086&quot;&gt;&lt;property id=&quot;20148&quot; value=&quot;5&quot;/&gt;&lt;property id=&quot;20300&quot; value=&quot;Slide 21&quot;/&gt;&lt;property id=&quot;20307&quot; value=&quot;303&quot;/&gt;&lt;/object&gt;&lt;object type=&quot;3&quot; unique_id=&quot;10087&quot;&gt;&lt;property id=&quot;20148&quot; value=&quot;5&quot;/&gt;&lt;property id=&quot;20300&quot; value=&quot;Slide 22&quot;/&gt;&lt;property id=&quot;20307&quot; value=&quot;304&quot;/&gt;&lt;/object&gt;&lt;object type=&quot;3&quot; unique_id=&quot;10088&quot;&gt;&lt;property id=&quot;20148&quot; value=&quot;5&quot;/&gt;&lt;property id=&quot;20300&quot; value=&quot;Slide 23&quot;/&gt;&lt;property id=&quot;20307&quot; value=&quot;305&quot;/&gt;&lt;/object&gt;&lt;object type=&quot;3&quot; unique_id=&quot;10089&quot;&gt;&lt;property id=&quot;20148&quot; value=&quot;5&quot;/&gt;&lt;property id=&quot;20300&quot; value=&quot;Slide 24&quot;/&gt;&lt;property id=&quot;20307&quot; value=&quot;306&quot;/&gt;&lt;/object&gt;&lt;object type=&quot;3&quot; unique_id=&quot;10090&quot;&gt;&lt;property id=&quot;20148&quot; value=&quot;5&quot;/&gt;&lt;property id=&quot;20300&quot; value=&quot;Slide 25 - &amp;quot;Em hãy điền đúng/sai cho các tên biến sau?&amp;quot;&quot;/&gt;&lt;property id=&quot;20307&quot; value=&quot;271&quot;/&gt;&lt;/object&gt;&lt;object type=&quot;3&quot; unique_id=&quot;10091&quot;&gt;&lt;property id=&quot;20148&quot; value=&quot;5&quot;/&gt;&lt;property id=&quot;20300&quot; value=&quot;Slide 26 - &amp;quot;Hãy cho biết giá trị lần lượt của 2 biểu thức sau trong Python: (3 + 5) * 2 + 1 và 3 + 5 * 2 + 1&amp;quot;&quot;/&gt;&lt;property id=&quot;20307&quot; value=&quot;275&quot;/&gt;&lt;/object&gt;&lt;object type=&quot;3&quot; unique_id=&quot;10092&quot;&gt;&lt;property id=&quot;20148&quot; value=&quot;5&quot;/&gt;&lt;property id=&quot;20300&quot; value=&quot;Slide 27 - &amp;quot;Hãy chuyển biểu thức toán học sang Python&amp;quot;&quot;/&gt;&lt;property id=&quot;20307&quot; value=&quot;277&quot;/&gt;&lt;/object&gt;&lt;object type=&quot;3&quot; unique_id=&quot;10093&quot;&gt;&lt;property id=&quot;20148&quot; value=&quot;5&quot;/&gt;&lt;property id=&quot;20300&quot; value=&quot;Slide 28&quot;/&gt;&lt;property id=&quot;20307&quot; value=&quot;307&quot;/&gt;&lt;/object&gt;&lt;object type=&quot;3&quot; unique_id=&quot;10094&quot;&gt;&lt;property id=&quot;20148&quot; value=&quot;5&quot;/&gt;&lt;property id=&quot;20300&quot; value=&quot;Slide 29&quot;/&gt;&lt;property id=&quot;20307&quot; value=&quot;308&quot;/&gt;&lt;/object&gt;&lt;object type=&quot;3&quot; unique_id=&quot;10095&quot;&gt;&lt;property id=&quot;20148&quot; value=&quot;5&quot;/&gt;&lt;property id=&quot;20300&quot; value=&quot;Slide 30 - &amp;quot;BÀI TẬP VỀ NHÀ&amp;quot;&quot;/&gt;&lt;property id=&quot;20307&quot; value=&quot;282&quot;/&gt;&lt;/object&gt;&lt;object type=&quot;3&quot; unique_id=&quot;10096&quot;&gt;&lt;property id=&quot;20148&quot; value=&quot;5&quot;/&gt;&lt;property id=&quot;20300&quot; value=&quot;Slide 31 - &amp;quot;BÀI TẬP&amp;quot;&quot;/&gt;&lt;property id=&quot;20307&quot; value=&quot;283&quot;/&gt;&lt;/object&gt;&lt;object type=&quot;3&quot; unique_id=&quot;10097&quot;&gt;&lt;property id=&quot;20148&quot; value=&quot;5&quot;/&gt;&lt;property id=&quot;20300&quot; value=&quot;Slide 32 - &amp;quot;BÀI TẬP&amp;quot;&quot;/&gt;&lt;property id=&quot;20307&quot; value=&quot;284&quot;/&gt;&lt;/object&gt;&lt;object type=&quot;3&quot; unique_id=&quot;10098&quot;&gt;&lt;property id=&quot;20148&quot; value=&quot;5&quot;/&gt;&lt;property id=&quot;20300&quot; value=&quot;Slide 33 - &amp;quot;BÀI TẬP&amp;quot;&quot;/&gt;&lt;property id=&quot;20307&quot; value=&quot;285&quot;/&gt;&lt;/object&gt;&lt;object type=&quot;3&quot; unique_id=&quot;10099&quot;&gt;&lt;property id=&quot;20148&quot; value=&quot;5&quot;/&gt;&lt;property id=&quot;20300&quot; value=&quot;Slide 34 - &amp;quot;BÀI TẬP&amp;quot;&quot;/&gt;&lt;property id=&quot;20307&quot; value=&quot;286&quot;/&gt;&lt;/object&gt;&lt;/object&gt;&lt;object type=&quot;8&quot; unique_id=&quot;10135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Custom 1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7421116_win32_fixed.potx" id="{FA6E73D7-AB4D-470A-BC20-4A5DAA7F1483}" vid="{121C5919-B768-4EE0-B81A-4F293224EA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Reflection on learning </Template>
  <TotalTime>319</TotalTime>
  <Words>3111</Words>
  <Application>Microsoft Office PowerPoint</Application>
  <PresentationFormat>Widescreen</PresentationFormat>
  <Paragraphs>283</Paragraphs>
  <Slides>34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Segoe UI</vt:lpstr>
      <vt:lpstr>Times New Roman</vt:lpstr>
      <vt:lpstr>Trebuchet MS</vt:lpstr>
      <vt:lpstr>Berlin</vt:lpstr>
      <vt:lpstr>BÀI 17: BIẾN VÀ LỆNH GÁN</vt:lpstr>
      <vt:lpstr>PowerPoint Presentation</vt:lpstr>
      <vt:lpstr>PowerPoint Presentation</vt:lpstr>
      <vt:lpstr>1. BIẾN VÀ LỆNH GÁN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CÁC PHÉP TOÁN TRÊN MỘT SỐ KIỂU DỮ LIỆU CƠ BẢN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TỪ KHÓA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 hãy điền đúng/sai cho các tên biến sau?</vt:lpstr>
      <vt:lpstr>Hãy cho biết giá trị lần lượt của 2 biểu thức sau trong Python: (3 + 5) * 2 + 1 và 3 + 5 * 2 + 1</vt:lpstr>
      <vt:lpstr>Hãy chuyển biểu thức toán học sang Python</vt:lpstr>
      <vt:lpstr>PowerPoint Presentation</vt:lpstr>
      <vt:lpstr>PowerPoint Presentation</vt:lpstr>
      <vt:lpstr>BÀI TẬP VỀ NHÀ</vt:lpstr>
      <vt:lpstr>BÀI TẬP</vt:lpstr>
      <vt:lpstr>BÀI TẬP</vt:lpstr>
      <vt:lpstr>BÀI TẬP</vt:lpstr>
      <vt:lpstr>BÀI TẬP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2: BIẾN, PHÉP GÁN VÀ BIỂU THỨC SỐ HỌC</dc:title>
  <dc:creator>HoangThanh Tam</dc:creator>
  <cp:lastModifiedBy>Admin</cp:lastModifiedBy>
  <cp:revision>13</cp:revision>
  <dcterms:created xsi:type="dcterms:W3CDTF">2022-01-13T12:56:48Z</dcterms:created>
  <dcterms:modified xsi:type="dcterms:W3CDTF">2022-12-05T02:35:13Z</dcterms:modified>
</cp:coreProperties>
</file>